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6858000" cx="9144000"/>
  <p:notesSz cx="6858000" cy="9144000"/>
  <p:embeddedFontLst>
    <p:embeddedFont>
      <p:font typeface="Montserrat"/>
      <p:regular r:id="rId41"/>
      <p:bold r:id="rId42"/>
      <p:italic r:id="rId43"/>
      <p:boldItalic r:id="rId44"/>
    </p:embeddedFont>
    <p:embeddedFont>
      <p:font typeface="Lato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Montserrat-bold.fntdata"/><Relationship Id="rId41" Type="http://schemas.openxmlformats.org/officeDocument/2006/relationships/font" Target="fonts/Montserrat-regular.fntdata"/><Relationship Id="rId22" Type="http://schemas.openxmlformats.org/officeDocument/2006/relationships/slide" Target="slides/slide17.xml"/><Relationship Id="rId44" Type="http://schemas.openxmlformats.org/officeDocument/2006/relationships/font" Target="fonts/Montserrat-boldItalic.fntdata"/><Relationship Id="rId21" Type="http://schemas.openxmlformats.org/officeDocument/2006/relationships/slide" Target="slides/slide16.xml"/><Relationship Id="rId43" Type="http://schemas.openxmlformats.org/officeDocument/2006/relationships/font" Target="fonts/Montserrat-italic.fntdata"/><Relationship Id="rId24" Type="http://schemas.openxmlformats.org/officeDocument/2006/relationships/slide" Target="slides/slide19.xml"/><Relationship Id="rId46" Type="http://schemas.openxmlformats.org/officeDocument/2006/relationships/font" Target="fonts/Lato-bold.fntdata"/><Relationship Id="rId23" Type="http://schemas.openxmlformats.org/officeDocument/2006/relationships/slide" Target="slides/slide18.xml"/><Relationship Id="rId45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font" Target="fonts/Lato-boldItalic.fntdata"/><Relationship Id="rId25" Type="http://schemas.openxmlformats.org/officeDocument/2006/relationships/slide" Target="slides/slide20.xml"/><Relationship Id="rId47" Type="http://schemas.openxmlformats.org/officeDocument/2006/relationships/font" Target="fonts/Lato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omic Sans MS"/>
              <a:buNone/>
            </a:pPr>
            <a:r>
              <a:rPr b="1" lang="tr-TR">
                <a:solidFill>
                  <a:srgbClr val="FF0000"/>
                </a:solidFill>
              </a:rPr>
              <a:t>YENİLENEBİLİR ENERJİ</a:t>
            </a:r>
            <a:br>
              <a:rPr b="1" lang="tr-TR">
                <a:solidFill>
                  <a:srgbClr val="FF0000"/>
                </a:solidFill>
              </a:rPr>
            </a:br>
            <a:r>
              <a:rPr b="1" lang="tr-TR">
                <a:solidFill>
                  <a:srgbClr val="FF0000"/>
                </a:solidFill>
              </a:rPr>
              <a:t>AVANTAJLARI VE DEZAVANTAJLARI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522750" y="5215950"/>
            <a:ext cx="209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KAAN MERT TOPCU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/>
        </p:nvSpPr>
        <p:spPr>
          <a:xfrm>
            <a:off x="827584" y="1916832"/>
            <a:ext cx="69129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DEZAVANTAJLARI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Suyun akış rejimlerinin değiştirebilir ve ekosistemlere zarar verebilir.</a:t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/>
          <p:nvPr/>
        </p:nvSpPr>
        <p:spPr>
          <a:xfrm>
            <a:off x="899592" y="3930536"/>
            <a:ext cx="653447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İnşaat</a:t>
            </a: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yapılacak alanda toprak bütünlüğüne zarar vereceği için erozyona neden olabilmektedir.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6909" y="1052736"/>
            <a:ext cx="4005572" cy="260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/>
          <p:nvPr/>
        </p:nvSpPr>
        <p:spPr>
          <a:xfrm>
            <a:off x="893033" y="602882"/>
            <a:ext cx="4608600" cy="50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-Hava sıcak olduğunda suyun buharlaşmasıyla baraj çevresindeki tarım arazilerinde tuzlanma, çoraklaşma gibi olumsuzluklar meydana gelebilir.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0" name="Google Shape;12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2080" y="1947426"/>
            <a:ext cx="3257550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/>
        </p:nvSpPr>
        <p:spPr>
          <a:xfrm>
            <a:off x="4788024" y="1140065"/>
            <a:ext cx="38883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-Baraj inşaatlarının su altında kalan alanlara etkisi, balık göçlerinin engellenmesi ve su altı yaşamının etkilenmesi dezavantajları arasındadır.</a:t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6" name="Google Shape;12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864" y="2092536"/>
            <a:ext cx="3867150" cy="26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5"/>
          <p:cNvSpPr txBox="1"/>
          <p:nvPr/>
        </p:nvSpPr>
        <p:spPr>
          <a:xfrm>
            <a:off x="665447" y="4900518"/>
            <a:ext cx="30963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Artvin-Yusufeli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/>
        </p:nvSpPr>
        <p:spPr>
          <a:xfrm>
            <a:off x="971600" y="836712"/>
            <a:ext cx="67689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3.GÜNEŞ ENERJİSİ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AVANTAJLARI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tr-TR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Güneş ışığından elde edilen enerji, sera gazı emisyonlarını azaltarak çevre dostu bir seçenektir.</a:t>
            </a:r>
            <a:endParaRPr b="1"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3" name="Google Shape;13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7943" y="4293096"/>
            <a:ext cx="3825065" cy="1728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/>
          <p:nvPr/>
        </p:nvSpPr>
        <p:spPr>
          <a:xfrm>
            <a:off x="827584" y="1412776"/>
            <a:ext cx="612068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-Ayrıca, güneş enerjisi sınırsızdır ve dünya genelinde her yerde potansiyel olarak kullanılabilir.</a:t>
            </a: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9" name="Google Shape;13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4612" y="4093082"/>
            <a:ext cx="413385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/>
          <p:nvPr/>
        </p:nvSpPr>
        <p:spPr>
          <a:xfrm>
            <a:off x="454275" y="480448"/>
            <a:ext cx="5328600" cy="58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-Güneş panelleri genellikle düşük bakım gerektirir ve uzun ömürlüdür, bu da işletme maliyetlerini azaltır.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-Güneş enerjisi sistemleri</a:t>
            </a:r>
            <a:r>
              <a:rPr lang="tr-TR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enerji bağımsızlığını artırır ve y</a:t>
            </a:r>
            <a:r>
              <a:rPr lang="tr-TR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erel ekonomilere katkıda bulunabilir.</a:t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5" name="Google Shape;14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0476" y="1628800"/>
            <a:ext cx="2061703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/>
        </p:nvSpPr>
        <p:spPr>
          <a:xfrm>
            <a:off x="1170112" y="1009326"/>
            <a:ext cx="5688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DEZAVANTAJLARI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9"/>
          <p:cNvSpPr/>
          <p:nvPr/>
        </p:nvSpPr>
        <p:spPr>
          <a:xfrm>
            <a:off x="611550" y="2209650"/>
            <a:ext cx="4518000" cy="28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-Güneş paneli teknolojisi yüksek başlangıç maliyetleri gerektirir.</a:t>
            </a: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2" name="Google Shape;15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4088" y="2420888"/>
            <a:ext cx="2752725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/>
          <p:nvPr/>
        </p:nvSpPr>
        <p:spPr>
          <a:xfrm>
            <a:off x="811762" y="1052736"/>
            <a:ext cx="457200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-Ayrıca, güneş enerjisi sistemi verimliliği, bulutlu veya yağmurlu günlerde azalabilir ve bu da enerji üretiminde istikrarı etkileyebilir.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8" name="Google Shape;15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8568" y="1052733"/>
            <a:ext cx="3626105" cy="3411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/>
          <p:nvPr/>
        </p:nvSpPr>
        <p:spPr>
          <a:xfrm>
            <a:off x="971600" y="1052736"/>
            <a:ext cx="4572000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-Güneş panellerinin üretimi sırasında kullanılan malzemelerin çıkarılması ve işlenmesi, çevresel etkilere yol açabilir ve güneş panelleri için uygun yer bulma ve alan kullanımı zorlukları olabilir.</a:t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4" name="Google Shape;16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4128" y="1772816"/>
            <a:ext cx="2543175" cy="2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727990" y="1628800"/>
            <a:ext cx="6768900" cy="5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1.RÜZGAR ENERJİSİ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AVANTAJLARI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-Taşıma sorunu bulunmayan ve enerji üretimi için çok yüksek teknoloji gerektirmeyen bir enerji kaynağıdır.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6136" y="1042798"/>
            <a:ext cx="2952328" cy="1970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/>
        </p:nvSpPr>
        <p:spPr>
          <a:xfrm>
            <a:off x="683568" y="688705"/>
            <a:ext cx="63366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4.BİYOKÜTLE ENERJİSİ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AVANTAJLARI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-Sürdürülebilir, erişilebilir ve çevre dostudur. Organik maddelerin sürekli olarak yeniden üretilebilir olması nedeniyle tükenmez bir kaynaktır.</a:t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0" name="Google Shape;17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1633" y="3372713"/>
            <a:ext cx="3312368" cy="1511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/>
          <p:nvPr/>
        </p:nvSpPr>
        <p:spPr>
          <a:xfrm>
            <a:off x="720080" y="1575663"/>
            <a:ext cx="457200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-Türkiye gibi tarım potansiyeli yüksek ülkelerde önemli bir alternatif enerji kaynağıdır.</a:t>
            </a: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056" y="2636912"/>
            <a:ext cx="28956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/>
          <p:nvPr/>
        </p:nvSpPr>
        <p:spPr>
          <a:xfrm>
            <a:off x="971600" y="1412776"/>
            <a:ext cx="4572000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-</a:t>
            </a: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Sürdürülebilir olması, çevreye zarar vermemesi ve yerel olarak sürekli temin edilmesi avantajları arasındadır.</a:t>
            </a: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2" name="Google Shape;18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6096" y="2420888"/>
            <a:ext cx="28575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/>
          <p:nvPr/>
        </p:nvSpPr>
        <p:spPr>
          <a:xfrm>
            <a:off x="539552" y="836711"/>
            <a:ext cx="5155097" cy="5139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DEZAVANTAJLARI</a:t>
            </a:r>
            <a:endParaRPr sz="36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-Atıklar işlem görmeden önce depolama alanında tutulduğu için görsel olarak kötü durmaktadır.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-Dağınık olması sebebiyle taşınma ve depolanma maliyetleri vardır.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8" name="Google Shape;18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8104" y="2204864"/>
            <a:ext cx="2955662" cy="316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/>
          <p:nvPr/>
        </p:nvSpPr>
        <p:spPr>
          <a:xfrm>
            <a:off x="827584" y="2708920"/>
            <a:ext cx="7488832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-Buğday, arpa, mısır gibi insanların beslenme ihtiyaçları olduğu bilinirken çiftçiler arazilere biyodizel </a:t>
            </a: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hammaddesi</a:t>
            </a: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ekmekte ve gıda fiyatlarının yükselmesine neden olabilmektedir</a:t>
            </a:r>
            <a:r>
              <a:rPr lang="tr-TR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4" name="Google Shape;19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6875" y="489595"/>
            <a:ext cx="5810250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/>
          <p:nvPr/>
        </p:nvSpPr>
        <p:spPr>
          <a:xfrm>
            <a:off x="1259632" y="764704"/>
            <a:ext cx="65526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5.JEOTERMAL ENERJİ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AVANTAJLARI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37"/>
          <p:cNvSpPr/>
          <p:nvPr/>
        </p:nvSpPr>
        <p:spPr>
          <a:xfrm>
            <a:off x="899600" y="2107854"/>
            <a:ext cx="4572000" cy="19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-Uzun ömürlü ve tükenmez bir enerji kaynağıdır.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1" name="Google Shape;20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3947" y="2872711"/>
            <a:ext cx="3024336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7"/>
          <p:cNvSpPr txBox="1"/>
          <p:nvPr/>
        </p:nvSpPr>
        <p:spPr>
          <a:xfrm>
            <a:off x="899600" y="4657775"/>
            <a:ext cx="57003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-Sağlık sektöründe tedavi amaçlı kullanılabilmektedir</a:t>
            </a:r>
            <a:r>
              <a:rPr lang="tr-TR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/>
          <p:nvPr/>
        </p:nvSpPr>
        <p:spPr>
          <a:xfrm>
            <a:off x="1043608" y="3110905"/>
            <a:ext cx="45720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-Konut, sera ve termal turizm gibi yerlere ısıtma amaçlı kullanılır.</a:t>
            </a:r>
            <a:endParaRPr sz="4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8" name="Google Shape;20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7944" y="764704"/>
            <a:ext cx="3724275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8"/>
          <p:cNvSpPr txBox="1"/>
          <p:nvPr/>
        </p:nvSpPr>
        <p:spPr>
          <a:xfrm>
            <a:off x="5724128" y="3110905"/>
            <a:ext cx="28083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Yalova Termal Kaplıcaları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/>
          <p:nvPr/>
        </p:nvSpPr>
        <p:spPr>
          <a:xfrm>
            <a:off x="1403648" y="1196751"/>
            <a:ext cx="6192688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DEZAVANTAJLARI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-Kurulumu için geniş alana ihtiyaçları vardır.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-Sondaj süresi boyunca gürültü kirliliğine neden olur.</a:t>
            </a: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/>
          <p:nvPr/>
        </p:nvSpPr>
        <p:spPr>
          <a:xfrm>
            <a:off x="1403648" y="1700808"/>
            <a:ext cx="5976664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-Ayrıca  jeotermal  sıvının  içerisindeki  civa,  arsenik,  kurşun vb. çevreyi olumsuz yönde etkilemekte, arazinin çökmesine neden olabilmektedir</a:t>
            </a:r>
            <a:r>
              <a:rPr lang="tr-TR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1"/>
          <p:cNvSpPr txBox="1"/>
          <p:nvPr/>
        </p:nvSpPr>
        <p:spPr>
          <a:xfrm>
            <a:off x="539552" y="476672"/>
            <a:ext cx="61926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6.HİDROJEN ENERJİSİ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AVANTAJLARI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-Temiz ve çevre dostu bir enerji kaynağıdır. Hidrojenin yanması sonucunda sadece su ve buhar oluşur, bu da sera gazı emisyonlarını azaltır ve hava kalitesini iyileştirir. </a:t>
            </a:r>
            <a:endParaRPr b="1" sz="36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5" name="Google Shape;22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6293" y="2619076"/>
            <a:ext cx="2807703" cy="1619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867150" y="2200450"/>
            <a:ext cx="4670700" cy="21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-Dışa bağımlı bir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kaynak değildir.</a:t>
            </a: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867142" y="4365104"/>
            <a:ext cx="541366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-Sera gazı etkisi yoktur.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3722" y="881965"/>
            <a:ext cx="2808312" cy="2654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2"/>
          <p:cNvSpPr/>
          <p:nvPr/>
        </p:nvSpPr>
        <p:spPr>
          <a:xfrm>
            <a:off x="747327" y="2852936"/>
            <a:ext cx="4896544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-Enerji verimliliğini artırarak şehirlerin hava kalitesini iyileştirir.</a:t>
            </a:r>
            <a:endParaRPr sz="4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1" name="Google Shape;23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8794" y="980728"/>
            <a:ext cx="2714228" cy="2118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/>
          <p:nvPr/>
        </p:nvSpPr>
        <p:spPr>
          <a:xfrm>
            <a:off x="1403648" y="980728"/>
            <a:ext cx="6768900" cy="46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DEZAVANTAJLARI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-Hidrojenin üretimi ve depolaması için gelişmiş teknolojilere ihtiyaç duyulur, bu da maliyetleri artırabilir. Ayrıca, hidrojenin en hafif gaz olması nedeniyle yüksek basınçta kolaylıkla dağılabilir ve kaçaklara sebep olabilir.</a:t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4"/>
          <p:cNvSpPr txBox="1"/>
          <p:nvPr/>
        </p:nvSpPr>
        <p:spPr>
          <a:xfrm>
            <a:off x="1259632" y="764704"/>
            <a:ext cx="62646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7.DALGA ENERJİSİ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AVANTAJLARI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-Çevreyi kirletmez.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-Açık denizlerin enerji ihtiyacı karşılanabilir.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-Yüksek enerjiler üretilebilir.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2" name="Google Shape;24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4128" y="548680"/>
            <a:ext cx="2178586" cy="273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5"/>
          <p:cNvSpPr txBox="1"/>
          <p:nvPr/>
        </p:nvSpPr>
        <p:spPr>
          <a:xfrm>
            <a:off x="1031165" y="2419689"/>
            <a:ext cx="5773200" cy="2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-Ticari ve özel gemilerin gidiş yollarına rahatsızlık verebilir</a:t>
            </a:r>
            <a:r>
              <a:rPr lang="tr-TR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45"/>
          <p:cNvSpPr txBox="1"/>
          <p:nvPr/>
        </p:nvSpPr>
        <p:spPr>
          <a:xfrm>
            <a:off x="1027040" y="1123003"/>
            <a:ext cx="4824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DEZAVANTAJLARI</a:t>
            </a:r>
            <a:endParaRPr b="1" sz="36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6"/>
          <p:cNvSpPr/>
          <p:nvPr/>
        </p:nvSpPr>
        <p:spPr>
          <a:xfrm>
            <a:off x="721475" y="1752750"/>
            <a:ext cx="4572000" cy="3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-Sadece güçlü dalgaların olduğu yerlerde etkili bir enerji kaynağı olarak kullanılabilir. </a:t>
            </a: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4" name="Google Shape;25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1591" y="2060853"/>
            <a:ext cx="3467558" cy="273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7"/>
          <p:cNvSpPr txBox="1"/>
          <p:nvPr/>
        </p:nvSpPr>
        <p:spPr>
          <a:xfrm>
            <a:off x="1259690" y="1760695"/>
            <a:ext cx="6624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KAYNAKÇA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47"/>
          <p:cNvSpPr txBox="1"/>
          <p:nvPr/>
        </p:nvSpPr>
        <p:spPr>
          <a:xfrm>
            <a:off x="1259700" y="2407200"/>
            <a:ext cx="66246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Şenel, M. C., &amp; Erdem, K. O. Ç. (2015). Dünyada ve Türkiye’de rüzgar enerjisi durumu-Genel değerlendirme. </a:t>
            </a:r>
            <a:r>
              <a:rPr i="1" lang="tr-T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Mühendis ve Makina</a:t>
            </a:r>
            <a:r>
              <a:rPr lang="tr-T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i="1" lang="tr-T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56</a:t>
            </a:r>
            <a:r>
              <a:rPr lang="tr-T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(663), 46-56.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1" name="Google Shape;261;p47"/>
          <p:cNvSpPr txBox="1"/>
          <p:nvPr/>
        </p:nvSpPr>
        <p:spPr>
          <a:xfrm>
            <a:off x="1259700" y="3022200"/>
            <a:ext cx="57003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Bozkurt, S., &amp; Tür, R. (2015). Dünyada ve </a:t>
            </a:r>
            <a:r>
              <a:rPr lang="tr-T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Türkiye'de</a:t>
            </a:r>
            <a:r>
              <a:rPr lang="tr-T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Hidroelektrik Enerji, Gelişimi ve Genel Değerlendirme. </a:t>
            </a:r>
            <a:r>
              <a:rPr i="1" lang="tr-T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 Yapıları Sempozyumu Kitabı. Antalya</a:t>
            </a:r>
            <a:r>
              <a:rPr lang="tr-T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322-330.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p47"/>
          <p:cNvSpPr txBox="1"/>
          <p:nvPr/>
        </p:nvSpPr>
        <p:spPr>
          <a:xfrm>
            <a:off x="1259700" y="3867300"/>
            <a:ext cx="61752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Özcan, B. (2008). SÜRDÜRÜLEBİLİR KALKINMA ve HİDROJEN ENERJİSİ. </a:t>
            </a:r>
            <a:r>
              <a:rPr i="1" lang="tr-T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Humanities Sciences</a:t>
            </a:r>
            <a:r>
              <a:rPr lang="tr-T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i="1" lang="tr-T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tr-T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(2), 152-160.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p47"/>
          <p:cNvSpPr txBox="1"/>
          <p:nvPr/>
        </p:nvSpPr>
        <p:spPr>
          <a:xfrm>
            <a:off x="1259700" y="4482300"/>
            <a:ext cx="59751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Topal, M., &amp; Arslan, E. I. (2008). Biyokütle enerjisi ve Türkiye. </a:t>
            </a:r>
            <a:r>
              <a:rPr i="1" lang="tr-T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VII. Ulusal Temiz Enerji Sempozyumu</a:t>
            </a:r>
            <a:r>
              <a:rPr lang="tr-T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i="1" lang="tr-T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17</a:t>
            </a:r>
            <a:r>
              <a:rPr lang="tr-T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19.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899592" y="2132856"/>
            <a:ext cx="70569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-Bu enerji kaynağı atmosferde serbest ve bol bir şekilde bulunmakta ve çevre kirliliği oluşturmamaktadır</a:t>
            </a:r>
            <a:r>
              <a:rPr lang="tr-TR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683568" y="836712"/>
            <a:ext cx="6840900" cy="3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DEZAVANTAJLARI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-Santrallerin çevresel etkileri incelendiğinde, gürültü, depolama zorluğu ve sabit olmayan enerji bulunduğu görülmektedir.</a:t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4088" y="4005064"/>
            <a:ext cx="2736304" cy="210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/>
          <p:nvPr/>
        </p:nvSpPr>
        <p:spPr>
          <a:xfrm>
            <a:off x="778116" y="3645024"/>
            <a:ext cx="610242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-Rüzgarın düzensizliği nedeniyle elektrik üretiminde kesintiler yaşanabilmektedir</a:t>
            </a:r>
            <a:r>
              <a:rPr lang="tr-TR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0072" y="620689"/>
            <a:ext cx="3200062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/>
          <p:nvPr/>
        </p:nvSpPr>
        <p:spPr>
          <a:xfrm>
            <a:off x="971600" y="1700807"/>
            <a:ext cx="3816300" cy="3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-Göç eden kuşların yolları üzerine inşa edilirse ölümlerine sebep olabilir.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1" name="Google Shape;9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8064" y="980728"/>
            <a:ext cx="2733675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755576" y="692696"/>
            <a:ext cx="7272900" cy="3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2.HİDROELEKTRİK ENERJİ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AVANTAJLARI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-Düşük işletme ve bakım maliyetlerine sahiptir, yakıt gideri yoktur.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3968" y="3789041"/>
            <a:ext cx="3064785" cy="252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/>
        </p:nvSpPr>
        <p:spPr>
          <a:xfrm>
            <a:off x="1173493" y="3008260"/>
            <a:ext cx="68409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-Dışa bağımlı değildir.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-Sağlık için olumsuz yönleri yoktur</a:t>
            </a:r>
            <a:r>
              <a:rPr lang="tr-TR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1960" y="836712"/>
            <a:ext cx="3371850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