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7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lass Antiqua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72331"/>
            <a:ext cx="11931872" cy="10359866"/>
            <a:chOff x="0" y="0"/>
            <a:chExt cx="15909163" cy="138131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09162" cy="13813155"/>
            </a:xfrm>
            <a:custGeom>
              <a:avLst/>
              <a:gdLst/>
              <a:ahLst/>
              <a:cxnLst/>
              <a:rect l="l" t="t" r="r" b="b"/>
              <a:pathLst>
                <a:path w="15909162" h="13813155">
                  <a:moveTo>
                    <a:pt x="0" y="0"/>
                  </a:moveTo>
                  <a:lnTo>
                    <a:pt x="15909162" y="0"/>
                  </a:lnTo>
                  <a:lnTo>
                    <a:pt x="15909162" y="13813155"/>
                  </a:lnTo>
                  <a:lnTo>
                    <a:pt x="0" y="13813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" b="-3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480226" y="1583320"/>
            <a:ext cx="8115300" cy="6995732"/>
            <a:chOff x="0" y="0"/>
            <a:chExt cx="10820400" cy="932764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820400" cy="9327642"/>
            </a:xfrm>
            <a:custGeom>
              <a:avLst/>
              <a:gdLst/>
              <a:ahLst/>
              <a:cxnLst/>
              <a:rect l="l" t="t" r="r" b="b"/>
              <a:pathLst>
                <a:path w="10820400" h="9327642">
                  <a:moveTo>
                    <a:pt x="0" y="0"/>
                  </a:moveTo>
                  <a:lnTo>
                    <a:pt x="10820400" y="0"/>
                  </a:lnTo>
                  <a:lnTo>
                    <a:pt x="10820400" y="9327642"/>
                  </a:lnTo>
                  <a:lnTo>
                    <a:pt x="0" y="9327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8384" r="-18384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-630953" y="472141"/>
            <a:ext cx="2222373" cy="2222373"/>
            <a:chOff x="0" y="0"/>
            <a:chExt cx="2963164" cy="29631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63164" cy="2963164"/>
            </a:xfrm>
            <a:custGeom>
              <a:avLst/>
              <a:gdLst/>
              <a:ahLst/>
              <a:cxnLst/>
              <a:rect l="l" t="t" r="r" b="b"/>
              <a:pathLst>
                <a:path w="2963164" h="2963164">
                  <a:moveTo>
                    <a:pt x="0" y="0"/>
                  </a:moveTo>
                  <a:lnTo>
                    <a:pt x="2963164" y="0"/>
                  </a:lnTo>
                  <a:lnTo>
                    <a:pt x="2963164" y="2963164"/>
                  </a:lnTo>
                  <a:lnTo>
                    <a:pt x="0" y="2963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 rot="11459">
            <a:off x="4269699" y="9074220"/>
            <a:ext cx="9583822" cy="19050"/>
            <a:chOff x="0" y="0"/>
            <a:chExt cx="12778429" cy="25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778486" cy="25400"/>
            </a:xfrm>
            <a:custGeom>
              <a:avLst/>
              <a:gdLst/>
              <a:ahLst/>
              <a:cxnLst/>
              <a:rect l="l" t="t" r="r" b="b"/>
              <a:pathLst>
                <a:path w="12778486" h="25400">
                  <a:moveTo>
                    <a:pt x="12700" y="0"/>
                  </a:moveTo>
                  <a:lnTo>
                    <a:pt x="12765786" y="0"/>
                  </a:lnTo>
                  <a:cubicBezTo>
                    <a:pt x="12772771" y="0"/>
                    <a:pt x="12778486" y="5715"/>
                    <a:pt x="12778486" y="12700"/>
                  </a:cubicBezTo>
                  <a:cubicBezTo>
                    <a:pt x="12778486" y="19685"/>
                    <a:pt x="12772771" y="25400"/>
                    <a:pt x="12765786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8D8D8D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9061525" y="3057525"/>
            <a:ext cx="7808700" cy="4437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80"/>
              </a:lnSpc>
            </a:pPr>
            <a:r>
              <a:rPr lang="en-US" sz="8250" dirty="0" err="1">
                <a:solidFill>
                  <a:srgbClr val="494949"/>
                </a:solidFill>
                <a:latin typeface="Arial"/>
              </a:rPr>
              <a:t>Türkiye'de</a:t>
            </a:r>
            <a:r>
              <a:rPr lang="en-US" sz="8250" dirty="0">
                <a:solidFill>
                  <a:srgbClr val="494949"/>
                </a:solidFill>
                <a:latin typeface="Arial"/>
              </a:rPr>
              <a:t> </a:t>
            </a:r>
            <a:r>
              <a:rPr lang="en-US" sz="8250" dirty="0" err="1">
                <a:solidFill>
                  <a:srgbClr val="494949"/>
                </a:solidFill>
                <a:latin typeface="Arial"/>
              </a:rPr>
              <a:t>ve</a:t>
            </a:r>
            <a:r>
              <a:rPr lang="en-US" sz="8250" dirty="0">
                <a:solidFill>
                  <a:srgbClr val="494949"/>
                </a:solidFill>
                <a:latin typeface="Arial"/>
              </a:rPr>
              <a:t> </a:t>
            </a:r>
            <a:r>
              <a:rPr lang="en-US" sz="8250" dirty="0" err="1">
                <a:solidFill>
                  <a:srgbClr val="494949"/>
                </a:solidFill>
                <a:latin typeface="Arial"/>
              </a:rPr>
              <a:t>Dünyadaki</a:t>
            </a:r>
            <a:r>
              <a:rPr lang="en-US" sz="8250" dirty="0">
                <a:solidFill>
                  <a:srgbClr val="494949"/>
                </a:solidFill>
                <a:latin typeface="Arial"/>
              </a:rPr>
              <a:t> </a:t>
            </a:r>
            <a:r>
              <a:rPr lang="en-US" sz="8250" dirty="0" err="1">
                <a:solidFill>
                  <a:srgbClr val="494949"/>
                </a:solidFill>
                <a:latin typeface="Arial"/>
              </a:rPr>
              <a:t>Enerji</a:t>
            </a:r>
            <a:r>
              <a:rPr lang="en-US" sz="8250" dirty="0">
                <a:solidFill>
                  <a:srgbClr val="494949"/>
                </a:solidFill>
                <a:latin typeface="Arial"/>
              </a:rPr>
              <a:t> </a:t>
            </a:r>
            <a:r>
              <a:rPr lang="en-US" sz="8250" dirty="0" err="1">
                <a:solidFill>
                  <a:srgbClr val="494949"/>
                </a:solidFill>
                <a:latin typeface="Arial"/>
              </a:rPr>
              <a:t>Kullanımı</a:t>
            </a:r>
            <a:r>
              <a:rPr lang="en-US" sz="8250" dirty="0">
                <a:solidFill>
                  <a:srgbClr val="494949"/>
                </a:solidFill>
                <a:latin typeface="Arial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061521" y="1405591"/>
            <a:ext cx="8873100" cy="155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29"/>
              </a:lnSpc>
            </a:pPr>
            <a:r>
              <a:rPr lang="en-US" sz="3200">
                <a:solidFill>
                  <a:srgbClr val="494949"/>
                </a:solidFill>
                <a:latin typeface="Arial"/>
              </a:rPr>
              <a:t>Danışman öğretmen: Betül Karaoğlu</a:t>
            </a:r>
          </a:p>
          <a:p>
            <a:pPr algn="l">
              <a:lnSpc>
                <a:spcPts val="5529"/>
              </a:lnSpc>
            </a:pPr>
            <a:r>
              <a:rPr lang="en-US" sz="3200">
                <a:solidFill>
                  <a:srgbClr val="494949"/>
                </a:solidFill>
                <a:latin typeface="Arial"/>
              </a:rPr>
              <a:t>Öğrenci: Münevver Alibeşeoğlu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56189" y="-72330"/>
            <a:ext cx="11931778" cy="10359295"/>
            <a:chOff x="0" y="0"/>
            <a:chExt cx="15909037" cy="138123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09037" cy="13812393"/>
            </a:xfrm>
            <a:custGeom>
              <a:avLst/>
              <a:gdLst/>
              <a:ahLst/>
              <a:cxnLst/>
              <a:rect l="l" t="t" r="r" b="b"/>
              <a:pathLst>
                <a:path w="15909037" h="13812393">
                  <a:moveTo>
                    <a:pt x="0" y="0"/>
                  </a:moveTo>
                  <a:lnTo>
                    <a:pt x="15909037" y="0"/>
                  </a:lnTo>
                  <a:lnTo>
                    <a:pt x="15909037" y="13812393"/>
                  </a:lnTo>
                  <a:lnTo>
                    <a:pt x="0" y="13812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6" b="-6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4293542" y="9077324"/>
            <a:ext cx="9535954" cy="28575"/>
            <a:chOff x="0" y="0"/>
            <a:chExt cx="12714605" cy="38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714605" cy="38100"/>
            </a:xfrm>
            <a:custGeom>
              <a:avLst/>
              <a:gdLst/>
              <a:ahLst/>
              <a:cxnLst/>
              <a:rect l="l" t="t" r="r" b="b"/>
              <a:pathLst>
                <a:path w="12714605" h="38100">
                  <a:moveTo>
                    <a:pt x="0" y="0"/>
                  </a:moveTo>
                  <a:lnTo>
                    <a:pt x="12714605" y="0"/>
                  </a:lnTo>
                  <a:lnTo>
                    <a:pt x="12714605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" b="-7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228600" y="3145972"/>
            <a:ext cx="5345361" cy="3347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09"/>
              </a:lnSpc>
            </a:pPr>
            <a:r>
              <a:rPr lang="en-US" sz="7258" dirty="0" err="1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Enerji</a:t>
            </a:r>
            <a:r>
              <a:rPr lang="en-US" sz="7258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58" dirty="0" err="1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kullanımında</a:t>
            </a:r>
            <a:r>
              <a:rPr lang="en-US" sz="7258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58" dirty="0" err="1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Hindistan</a:t>
            </a:r>
            <a:r>
              <a:rPr lang="en-US" sz="7258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762028" y="1028700"/>
            <a:ext cx="8234363" cy="7581614"/>
            <a:chOff x="0" y="0"/>
            <a:chExt cx="10979151" cy="101088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979150" cy="10108819"/>
            </a:xfrm>
            <a:custGeom>
              <a:avLst/>
              <a:gdLst/>
              <a:ahLst/>
              <a:cxnLst/>
              <a:rect l="l" t="t" r="r" b="b"/>
              <a:pathLst>
                <a:path w="10979150" h="10108819">
                  <a:moveTo>
                    <a:pt x="0" y="0"/>
                  </a:moveTo>
                  <a:lnTo>
                    <a:pt x="10979150" y="0"/>
                  </a:lnTo>
                  <a:lnTo>
                    <a:pt x="10979150" y="10108819"/>
                  </a:lnTo>
                  <a:lnTo>
                    <a:pt x="0" y="10108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4003" b="-4003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48295" y="-500259"/>
            <a:ext cx="13000292" cy="11287506"/>
            <a:chOff x="0" y="0"/>
            <a:chExt cx="17333723" cy="150500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33722" cy="15050008"/>
            </a:xfrm>
            <a:custGeom>
              <a:avLst/>
              <a:gdLst/>
              <a:ahLst/>
              <a:cxnLst/>
              <a:rect l="l" t="t" r="r" b="b"/>
              <a:pathLst>
                <a:path w="17333722" h="15050008">
                  <a:moveTo>
                    <a:pt x="0" y="0"/>
                  </a:moveTo>
                  <a:lnTo>
                    <a:pt x="17333722" y="0"/>
                  </a:lnTo>
                  <a:lnTo>
                    <a:pt x="17333722" y="15050008"/>
                  </a:lnTo>
                  <a:lnTo>
                    <a:pt x="0" y="15050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" b="-3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 rot="11459">
            <a:off x="4269699" y="9074220"/>
            <a:ext cx="9583822" cy="19050"/>
            <a:chOff x="0" y="0"/>
            <a:chExt cx="12778429" cy="25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778486" cy="25400"/>
            </a:xfrm>
            <a:custGeom>
              <a:avLst/>
              <a:gdLst/>
              <a:ahLst/>
              <a:cxnLst/>
              <a:rect l="l" t="t" r="r" b="b"/>
              <a:pathLst>
                <a:path w="12778486" h="25400">
                  <a:moveTo>
                    <a:pt x="12700" y="0"/>
                  </a:moveTo>
                  <a:lnTo>
                    <a:pt x="12765786" y="0"/>
                  </a:lnTo>
                  <a:cubicBezTo>
                    <a:pt x="12772771" y="0"/>
                    <a:pt x="12778486" y="5715"/>
                    <a:pt x="12778486" y="12700"/>
                  </a:cubicBezTo>
                  <a:cubicBezTo>
                    <a:pt x="12778486" y="19685"/>
                    <a:pt x="12772771" y="25400"/>
                    <a:pt x="12765786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8D8D8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316478" y="-500250"/>
            <a:ext cx="10473440" cy="10787253"/>
            <a:chOff x="0" y="0"/>
            <a:chExt cx="13964587" cy="143830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964538" cy="14383004"/>
            </a:xfrm>
            <a:custGeom>
              <a:avLst/>
              <a:gdLst/>
              <a:ahLst/>
              <a:cxnLst/>
              <a:rect l="l" t="t" r="r" b="b"/>
              <a:pathLst>
                <a:path w="13964538" h="14383004">
                  <a:moveTo>
                    <a:pt x="0" y="0"/>
                  </a:moveTo>
                  <a:lnTo>
                    <a:pt x="13964538" y="0"/>
                  </a:lnTo>
                  <a:lnTo>
                    <a:pt x="13964538" y="14383004"/>
                  </a:lnTo>
                  <a:lnTo>
                    <a:pt x="0" y="14383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0453" r="-20453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3320805" y="8639175"/>
            <a:ext cx="3938400" cy="680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01"/>
              </a:lnSpc>
            </a:pPr>
            <a:r>
              <a:rPr lang="en-US" sz="2200">
                <a:solidFill>
                  <a:srgbClr val="494949"/>
                </a:solidFill>
                <a:latin typeface="Arial"/>
              </a:rPr>
              <a:t>Taşköprü fen lisesi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3800" y="4630533"/>
            <a:ext cx="5857277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29"/>
              </a:lnSpc>
            </a:pPr>
            <a:r>
              <a:rPr lang="en-US" sz="3600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Petrol </a:t>
            </a:r>
            <a:r>
              <a:rPr lang="en-US" sz="3600" dirty="0" err="1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Kömür</a:t>
            </a:r>
            <a:endParaRPr lang="tr-TR" sz="3600" dirty="0" smtClean="0">
              <a:solidFill>
                <a:srgbClr val="49494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ts val="4029"/>
              </a:lnSpc>
            </a:pPr>
            <a:r>
              <a:rPr lang="en-US" sz="3600" dirty="0" smtClean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49494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19200" y="5354931"/>
            <a:ext cx="6587100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9"/>
              </a:lnSpc>
            </a:pPr>
            <a:r>
              <a:rPr lang="en-US" sz="3600" spc="18" dirty="0" err="1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Doğal</a:t>
            </a:r>
            <a:r>
              <a:rPr lang="en-US" sz="3600" spc="18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18" dirty="0" err="1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gaz</a:t>
            </a:r>
            <a:r>
              <a:rPr lang="en-US" sz="3600" spc="18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0733" y="6062002"/>
            <a:ext cx="658710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8"/>
              </a:lnSpc>
            </a:pPr>
            <a:r>
              <a:rPr lang="en-US" sz="3600" spc="16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Nükleer</a:t>
            </a:r>
            <a:r>
              <a:rPr lang="en-US" sz="3600" spc="1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16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enerji</a:t>
            </a:r>
            <a:r>
              <a:rPr lang="en-US" sz="3600" spc="1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04723" y="806681"/>
            <a:ext cx="5522700" cy="2226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9"/>
              </a:lnSpc>
            </a:pPr>
            <a:r>
              <a:rPr lang="en-US" sz="6300" dirty="0" err="1">
                <a:solidFill>
                  <a:srgbClr val="494949"/>
                </a:solidFill>
                <a:latin typeface="Arial"/>
              </a:rPr>
              <a:t>Yenilenemez</a:t>
            </a:r>
            <a:r>
              <a:rPr lang="en-US" sz="6300" dirty="0">
                <a:solidFill>
                  <a:srgbClr val="494949"/>
                </a:solidFill>
                <a:latin typeface="Arial"/>
              </a:rPr>
              <a:t> </a:t>
            </a:r>
            <a:r>
              <a:rPr lang="tr-TR" sz="6300" dirty="0" err="1">
                <a:solidFill>
                  <a:srgbClr val="494949"/>
                </a:solidFill>
                <a:latin typeface="Arial"/>
              </a:rPr>
              <a:t>E</a:t>
            </a:r>
            <a:r>
              <a:rPr lang="en-US" sz="6300" dirty="0" err="1" smtClean="0">
                <a:solidFill>
                  <a:srgbClr val="494949"/>
                </a:solidFill>
                <a:latin typeface="Arial"/>
              </a:rPr>
              <a:t>nerji</a:t>
            </a:r>
            <a:r>
              <a:rPr lang="en-US" sz="6300" dirty="0" smtClean="0">
                <a:solidFill>
                  <a:srgbClr val="494949"/>
                </a:solidFill>
                <a:latin typeface="Arial"/>
              </a:rPr>
              <a:t> </a:t>
            </a:r>
            <a:endParaRPr lang="en-US" sz="6300" dirty="0">
              <a:solidFill>
                <a:srgbClr val="494949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81722" y="497874"/>
            <a:ext cx="12511110" cy="12414601"/>
            <a:chOff x="0" y="0"/>
            <a:chExt cx="16681480" cy="165528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81450" cy="16552799"/>
            </a:xfrm>
            <a:custGeom>
              <a:avLst/>
              <a:gdLst/>
              <a:ahLst/>
              <a:cxnLst/>
              <a:rect l="l" t="t" r="r" b="b"/>
              <a:pathLst>
                <a:path w="16681450" h="16552799">
                  <a:moveTo>
                    <a:pt x="0" y="0"/>
                  </a:moveTo>
                  <a:lnTo>
                    <a:pt x="16681450" y="0"/>
                  </a:lnTo>
                  <a:lnTo>
                    <a:pt x="16681450" y="16552799"/>
                  </a:lnTo>
                  <a:lnTo>
                    <a:pt x="0" y="16552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7138" r="-7138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 rot="11459">
            <a:off x="4269699" y="9074220"/>
            <a:ext cx="9583822" cy="19050"/>
            <a:chOff x="0" y="0"/>
            <a:chExt cx="12778429" cy="25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778486" cy="25400"/>
            </a:xfrm>
            <a:custGeom>
              <a:avLst/>
              <a:gdLst/>
              <a:ahLst/>
              <a:cxnLst/>
              <a:rect l="l" t="t" r="r" b="b"/>
              <a:pathLst>
                <a:path w="12778486" h="25400">
                  <a:moveTo>
                    <a:pt x="12700" y="0"/>
                  </a:moveTo>
                  <a:lnTo>
                    <a:pt x="12765786" y="0"/>
                  </a:lnTo>
                  <a:cubicBezTo>
                    <a:pt x="12772771" y="0"/>
                    <a:pt x="12778486" y="5715"/>
                    <a:pt x="12778486" y="12700"/>
                  </a:cubicBezTo>
                  <a:cubicBezTo>
                    <a:pt x="12778486" y="19685"/>
                    <a:pt x="12772771" y="25400"/>
                    <a:pt x="12765786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8D8D8D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9742445" y="2549548"/>
            <a:ext cx="5109600" cy="366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4"/>
              </a:lnSpc>
            </a:pPr>
            <a:r>
              <a:rPr lang="en-US" sz="5100" dirty="0" err="1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Türkiye'de</a:t>
            </a:r>
            <a:r>
              <a:rPr lang="en-US" sz="5100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birincil</a:t>
            </a:r>
            <a:r>
              <a:rPr lang="en-US" sz="5100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enerji</a:t>
            </a:r>
            <a:r>
              <a:rPr lang="en-US" sz="5100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arzı</a:t>
            </a:r>
            <a:r>
              <a:rPr lang="en-US" sz="5100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kaynaklar</a:t>
            </a:r>
            <a:r>
              <a:rPr lang="en-US" sz="5100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bazında</a:t>
            </a:r>
            <a:r>
              <a:rPr lang="en-US" sz="5100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dağılımı</a:t>
            </a:r>
            <a:endParaRPr lang="en-US" sz="5100" dirty="0">
              <a:solidFill>
                <a:srgbClr val="49494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-1253747" y="8604027"/>
            <a:ext cx="3365945" cy="3365944"/>
            <a:chOff x="0" y="0"/>
            <a:chExt cx="4487927" cy="448792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487926" cy="4487926"/>
            </a:xfrm>
            <a:custGeom>
              <a:avLst/>
              <a:gdLst/>
              <a:ahLst/>
              <a:cxnLst/>
              <a:rect l="l" t="t" r="r" b="b"/>
              <a:pathLst>
                <a:path w="4487926" h="4487926">
                  <a:moveTo>
                    <a:pt x="0" y="0"/>
                  </a:moveTo>
                  <a:lnTo>
                    <a:pt x="4487926" y="0"/>
                  </a:lnTo>
                  <a:lnTo>
                    <a:pt x="4487926" y="4487926"/>
                  </a:lnTo>
                  <a:lnTo>
                    <a:pt x="0" y="4487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pic>
        <p:nvPicPr>
          <p:cNvPr id="12" name="Resi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84" y="1866900"/>
            <a:ext cx="7996217" cy="5997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80663" y="1266091"/>
            <a:ext cx="9608835" cy="7754818"/>
            <a:chOff x="0" y="0"/>
            <a:chExt cx="1360332" cy="10978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0332" cy="1097857"/>
            </a:xfrm>
            <a:custGeom>
              <a:avLst/>
              <a:gdLst/>
              <a:ahLst/>
              <a:cxnLst/>
              <a:rect l="l" t="t" r="r" b="b"/>
              <a:pathLst>
                <a:path w="1360332" h="1097857">
                  <a:moveTo>
                    <a:pt x="0" y="0"/>
                  </a:moveTo>
                  <a:lnTo>
                    <a:pt x="1360332" y="0"/>
                  </a:lnTo>
                  <a:lnTo>
                    <a:pt x="1360332" y="1097857"/>
                  </a:lnTo>
                  <a:lnTo>
                    <a:pt x="0" y="1097857"/>
                  </a:lnTo>
                  <a:close/>
                </a:path>
              </a:pathLst>
            </a:custGeom>
            <a:blipFill>
              <a:blip r:embed="rId3"/>
              <a:stretch>
                <a:fillRect l="-21509" r="-21509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571500" y="2857500"/>
            <a:ext cx="5873419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4"/>
              </a:lnSpc>
            </a:pPr>
            <a:r>
              <a:rPr lang="en-US" sz="6995" spc="65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Türkiye'de</a:t>
            </a:r>
            <a:r>
              <a:rPr lang="en-US" sz="6995" spc="6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5" spc="65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Nükleer</a:t>
            </a:r>
            <a:r>
              <a:rPr lang="en-US" sz="6995" spc="6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5" spc="65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Enerji</a:t>
            </a:r>
            <a:r>
              <a:rPr lang="en-US" sz="6995" spc="6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5" spc="65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Akkuyu</a:t>
            </a:r>
            <a:r>
              <a:rPr lang="en-US" sz="6995" spc="6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6995" spc="65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6995" spc="65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ükleer</a:t>
            </a:r>
            <a:r>
              <a:rPr lang="en-US" sz="6995" spc="6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6995" spc="65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6995" spc="65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nerji</a:t>
            </a:r>
            <a:r>
              <a:rPr lang="en-US" sz="6995" spc="6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6995" spc="65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6995" spc="65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antrali</a:t>
            </a:r>
            <a:r>
              <a:rPr lang="en-US" sz="6995" spc="6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995" spc="65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565150" y="-1353152"/>
            <a:ext cx="13793057" cy="12229909"/>
            <a:chOff x="0" y="0"/>
            <a:chExt cx="18390743" cy="163065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390743" cy="16306546"/>
            </a:xfrm>
            <a:custGeom>
              <a:avLst/>
              <a:gdLst/>
              <a:ahLst/>
              <a:cxnLst/>
              <a:rect l="l" t="t" r="r" b="b"/>
              <a:pathLst>
                <a:path w="18390743" h="16306546">
                  <a:moveTo>
                    <a:pt x="0" y="0"/>
                  </a:moveTo>
                  <a:lnTo>
                    <a:pt x="18390743" y="0"/>
                  </a:lnTo>
                  <a:lnTo>
                    <a:pt x="18390743" y="16306546"/>
                  </a:lnTo>
                  <a:lnTo>
                    <a:pt x="0" y="163065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056" r="-1056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 rot="6819">
            <a:off x="4250640" y="9053403"/>
            <a:ext cx="9621938" cy="19050"/>
            <a:chOff x="0" y="0"/>
            <a:chExt cx="12829251" cy="25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829286" cy="25400"/>
            </a:xfrm>
            <a:custGeom>
              <a:avLst/>
              <a:gdLst/>
              <a:ahLst/>
              <a:cxnLst/>
              <a:rect l="l" t="t" r="r" b="b"/>
              <a:pathLst>
                <a:path w="12829286" h="25400">
                  <a:moveTo>
                    <a:pt x="12700" y="0"/>
                  </a:moveTo>
                  <a:lnTo>
                    <a:pt x="12816586" y="0"/>
                  </a:lnTo>
                  <a:cubicBezTo>
                    <a:pt x="12823571" y="0"/>
                    <a:pt x="12829286" y="5715"/>
                    <a:pt x="12829286" y="12700"/>
                  </a:cubicBezTo>
                  <a:cubicBezTo>
                    <a:pt x="12829286" y="19685"/>
                    <a:pt x="12823571" y="25400"/>
                    <a:pt x="12816586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8D8D8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3320805" y="8201025"/>
            <a:ext cx="3938400" cy="104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61"/>
              </a:lnSpc>
            </a:pPr>
            <a:r>
              <a:rPr lang="en-US" sz="2200">
                <a:solidFill>
                  <a:srgbClr val="494949"/>
                </a:solidFill>
                <a:latin typeface="Arial"/>
              </a:rPr>
              <a:t>Taşköprü fen lisesi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978892" y="0"/>
            <a:ext cx="11280313" cy="11436966"/>
            <a:chOff x="0" y="0"/>
            <a:chExt cx="15040418" cy="152492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040418" cy="15249288"/>
            </a:xfrm>
            <a:custGeom>
              <a:avLst/>
              <a:gdLst/>
              <a:ahLst/>
              <a:cxnLst/>
              <a:rect l="l" t="t" r="r" b="b"/>
              <a:pathLst>
                <a:path w="15040418" h="15249288">
                  <a:moveTo>
                    <a:pt x="0" y="0"/>
                  </a:moveTo>
                  <a:lnTo>
                    <a:pt x="15040418" y="0"/>
                  </a:lnTo>
                  <a:lnTo>
                    <a:pt x="15040418" y="15249288"/>
                  </a:lnTo>
                  <a:lnTo>
                    <a:pt x="0" y="15249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6798" r="-2718" b="-16798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610529" y="1098908"/>
            <a:ext cx="4901458" cy="7212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686"/>
              </a:lnSpc>
            </a:pPr>
            <a:r>
              <a:rPr lang="en-US" sz="6184">
                <a:solidFill>
                  <a:srgbClr val="000000"/>
                </a:solidFill>
                <a:latin typeface="Arial"/>
              </a:rPr>
              <a:t>Dünyanın genel enerji kullanımının kaynaklara göre dağılımı </a:t>
            </a:r>
          </a:p>
        </p:txBody>
      </p:sp>
    </p:spTree>
    <p:extLst>
      <p:ext uri="{BB962C8B-B14F-4D97-AF65-F5344CB8AC3E}">
        <p14:creationId xmlns:p14="http://schemas.microsoft.com/office/powerpoint/2010/main" val="91780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27589" y="-72331"/>
            <a:ext cx="13160788" cy="10359866"/>
            <a:chOff x="0" y="0"/>
            <a:chExt cx="17547717" cy="138131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47717" cy="13813155"/>
            </a:xfrm>
            <a:custGeom>
              <a:avLst/>
              <a:gdLst/>
              <a:ahLst/>
              <a:cxnLst/>
              <a:rect l="l" t="t" r="r" b="b"/>
              <a:pathLst>
                <a:path w="17547717" h="13813155">
                  <a:moveTo>
                    <a:pt x="0" y="0"/>
                  </a:moveTo>
                  <a:lnTo>
                    <a:pt x="17547717" y="0"/>
                  </a:lnTo>
                  <a:lnTo>
                    <a:pt x="17547717" y="13813155"/>
                  </a:lnTo>
                  <a:lnTo>
                    <a:pt x="0" y="13813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5" b="-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2541019" y="928112"/>
            <a:ext cx="2825210" cy="3505105"/>
            <a:chOff x="0" y="0"/>
            <a:chExt cx="3766947" cy="467347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66947" cy="4673473"/>
            </a:xfrm>
            <a:custGeom>
              <a:avLst/>
              <a:gdLst/>
              <a:ahLst/>
              <a:cxnLst/>
              <a:rect l="l" t="t" r="r" b="b"/>
              <a:pathLst>
                <a:path w="3766947" h="4673473">
                  <a:moveTo>
                    <a:pt x="0" y="0"/>
                  </a:moveTo>
                  <a:lnTo>
                    <a:pt x="3766947" y="0"/>
                  </a:lnTo>
                  <a:lnTo>
                    <a:pt x="3766947" y="4673473"/>
                  </a:lnTo>
                  <a:lnTo>
                    <a:pt x="0" y="46734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4" r="-64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9525435" y="928112"/>
            <a:ext cx="2825210" cy="3505105"/>
            <a:chOff x="0" y="0"/>
            <a:chExt cx="3766947" cy="46734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6947" cy="4673473"/>
            </a:xfrm>
            <a:custGeom>
              <a:avLst/>
              <a:gdLst/>
              <a:ahLst/>
              <a:cxnLst/>
              <a:rect l="l" t="t" r="r" b="b"/>
              <a:pathLst>
                <a:path w="3766947" h="4673473">
                  <a:moveTo>
                    <a:pt x="0" y="0"/>
                  </a:moveTo>
                  <a:lnTo>
                    <a:pt x="3766947" y="0"/>
                  </a:lnTo>
                  <a:lnTo>
                    <a:pt x="3766947" y="4673473"/>
                  </a:lnTo>
                  <a:lnTo>
                    <a:pt x="0" y="46734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4" r="-64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6509701" y="928112"/>
            <a:ext cx="2825210" cy="3505105"/>
            <a:chOff x="0" y="0"/>
            <a:chExt cx="3766947" cy="46734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66947" cy="4673473"/>
            </a:xfrm>
            <a:custGeom>
              <a:avLst/>
              <a:gdLst/>
              <a:ahLst/>
              <a:cxnLst/>
              <a:rect l="l" t="t" r="r" b="b"/>
              <a:pathLst>
                <a:path w="3766947" h="4673473">
                  <a:moveTo>
                    <a:pt x="0" y="0"/>
                  </a:moveTo>
                  <a:lnTo>
                    <a:pt x="3766947" y="0"/>
                  </a:lnTo>
                  <a:lnTo>
                    <a:pt x="3766947" y="4673473"/>
                  </a:lnTo>
                  <a:lnTo>
                    <a:pt x="0" y="46734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4" r="-64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2541019" y="4510429"/>
            <a:ext cx="2825210" cy="3505105"/>
            <a:chOff x="0" y="0"/>
            <a:chExt cx="3766947" cy="467347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66947" cy="4673473"/>
            </a:xfrm>
            <a:custGeom>
              <a:avLst/>
              <a:gdLst/>
              <a:ahLst/>
              <a:cxnLst/>
              <a:rect l="l" t="t" r="r" b="b"/>
              <a:pathLst>
                <a:path w="3766947" h="4673473">
                  <a:moveTo>
                    <a:pt x="0" y="0"/>
                  </a:moveTo>
                  <a:lnTo>
                    <a:pt x="3766947" y="0"/>
                  </a:lnTo>
                  <a:lnTo>
                    <a:pt x="3766947" y="4673473"/>
                  </a:lnTo>
                  <a:lnTo>
                    <a:pt x="0" y="46734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4" r="-64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9525435" y="4510429"/>
            <a:ext cx="2825210" cy="3505105"/>
            <a:chOff x="0" y="0"/>
            <a:chExt cx="3766947" cy="467347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766947" cy="4673473"/>
            </a:xfrm>
            <a:custGeom>
              <a:avLst/>
              <a:gdLst/>
              <a:ahLst/>
              <a:cxnLst/>
              <a:rect l="l" t="t" r="r" b="b"/>
              <a:pathLst>
                <a:path w="3766947" h="4673473">
                  <a:moveTo>
                    <a:pt x="0" y="0"/>
                  </a:moveTo>
                  <a:lnTo>
                    <a:pt x="3766947" y="0"/>
                  </a:lnTo>
                  <a:lnTo>
                    <a:pt x="3766947" y="4673473"/>
                  </a:lnTo>
                  <a:lnTo>
                    <a:pt x="0" y="46734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4" r="-64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6509701" y="4510429"/>
            <a:ext cx="2825210" cy="3505105"/>
            <a:chOff x="0" y="0"/>
            <a:chExt cx="3766947" cy="467347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6947" cy="4673473"/>
            </a:xfrm>
            <a:custGeom>
              <a:avLst/>
              <a:gdLst/>
              <a:ahLst/>
              <a:cxnLst/>
              <a:rect l="l" t="t" r="r" b="b"/>
              <a:pathLst>
                <a:path w="3766947" h="4673473">
                  <a:moveTo>
                    <a:pt x="0" y="0"/>
                  </a:moveTo>
                  <a:lnTo>
                    <a:pt x="3766947" y="0"/>
                  </a:lnTo>
                  <a:lnTo>
                    <a:pt x="3766947" y="4673473"/>
                  </a:lnTo>
                  <a:lnTo>
                    <a:pt x="0" y="46734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4" r="-64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 rot="11459">
            <a:off x="4269699" y="9074220"/>
            <a:ext cx="9583822" cy="19050"/>
            <a:chOff x="0" y="0"/>
            <a:chExt cx="12778429" cy="25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778486" cy="25400"/>
            </a:xfrm>
            <a:custGeom>
              <a:avLst/>
              <a:gdLst/>
              <a:ahLst/>
              <a:cxnLst/>
              <a:rect l="l" t="t" r="r" b="b"/>
              <a:pathLst>
                <a:path w="12778486" h="25400">
                  <a:moveTo>
                    <a:pt x="12700" y="0"/>
                  </a:moveTo>
                  <a:lnTo>
                    <a:pt x="12765786" y="0"/>
                  </a:lnTo>
                  <a:cubicBezTo>
                    <a:pt x="12772771" y="0"/>
                    <a:pt x="12778486" y="5715"/>
                    <a:pt x="12778486" y="12700"/>
                  </a:cubicBezTo>
                  <a:cubicBezTo>
                    <a:pt x="12778486" y="19685"/>
                    <a:pt x="12772771" y="25400"/>
                    <a:pt x="12765786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8D8D8D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480226" y="2582110"/>
            <a:ext cx="2222373" cy="2222373"/>
            <a:chOff x="0" y="0"/>
            <a:chExt cx="2963164" cy="29631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963164" cy="2963164"/>
            </a:xfrm>
            <a:custGeom>
              <a:avLst/>
              <a:gdLst/>
              <a:ahLst/>
              <a:cxnLst/>
              <a:rect l="l" t="t" r="r" b="b"/>
              <a:pathLst>
                <a:path w="2963164" h="2963164">
                  <a:moveTo>
                    <a:pt x="0" y="0"/>
                  </a:moveTo>
                  <a:lnTo>
                    <a:pt x="2963164" y="0"/>
                  </a:lnTo>
                  <a:lnTo>
                    <a:pt x="2963164" y="2963164"/>
                  </a:lnTo>
                  <a:lnTo>
                    <a:pt x="0" y="2963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480225" y="2182050"/>
            <a:ext cx="5652900" cy="4855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960"/>
              </a:lnSpc>
            </a:pPr>
            <a:r>
              <a:rPr lang="en-US" sz="9000" dirty="0" err="1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Ülkelerin</a:t>
            </a:r>
            <a:r>
              <a:rPr lang="en-US" sz="9000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0" dirty="0" err="1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enerji</a:t>
            </a:r>
            <a:r>
              <a:rPr lang="en-US" sz="9000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0" dirty="0" err="1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kullanımı</a:t>
            </a:r>
            <a:r>
              <a:rPr lang="en-US" sz="9000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2993551" y="1700578"/>
            <a:ext cx="2030349" cy="1390079"/>
            <a:chOff x="0" y="0"/>
            <a:chExt cx="2707132" cy="185343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707132" cy="1853438"/>
            </a:xfrm>
            <a:custGeom>
              <a:avLst/>
              <a:gdLst/>
              <a:ahLst/>
              <a:cxnLst/>
              <a:rect l="l" t="t" r="r" b="b"/>
              <a:pathLst>
                <a:path w="2707132" h="1853438">
                  <a:moveTo>
                    <a:pt x="0" y="0"/>
                  </a:moveTo>
                  <a:lnTo>
                    <a:pt x="2707132" y="0"/>
                  </a:lnTo>
                  <a:lnTo>
                    <a:pt x="2707132" y="1853438"/>
                  </a:lnTo>
                  <a:lnTo>
                    <a:pt x="0" y="1853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71" b="-171"/>
              </a:stretch>
            </a:blipFill>
          </p:spPr>
        </p:sp>
      </p:grpSp>
      <p:grpSp>
        <p:nvGrpSpPr>
          <p:cNvPr id="23" name="Group 23"/>
          <p:cNvGrpSpPr/>
          <p:nvPr/>
        </p:nvGrpSpPr>
        <p:grpSpPr>
          <a:xfrm>
            <a:off x="9711482" y="1808933"/>
            <a:ext cx="2442020" cy="1281684"/>
            <a:chOff x="0" y="0"/>
            <a:chExt cx="3256027" cy="170891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56026" cy="1708912"/>
            </a:xfrm>
            <a:custGeom>
              <a:avLst/>
              <a:gdLst/>
              <a:ahLst/>
              <a:cxnLst/>
              <a:rect l="l" t="t" r="r" b="b"/>
              <a:pathLst>
                <a:path w="3256026" h="1708912">
                  <a:moveTo>
                    <a:pt x="0" y="0"/>
                  </a:moveTo>
                  <a:lnTo>
                    <a:pt x="3256026" y="0"/>
                  </a:lnTo>
                  <a:lnTo>
                    <a:pt x="3256026" y="1708912"/>
                  </a:lnTo>
                  <a:lnTo>
                    <a:pt x="0" y="17089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261" b="-261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6691293" y="1733463"/>
            <a:ext cx="2453164" cy="1432655"/>
            <a:chOff x="0" y="0"/>
            <a:chExt cx="3270885" cy="191020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270885" cy="1910207"/>
            </a:xfrm>
            <a:custGeom>
              <a:avLst/>
              <a:gdLst/>
              <a:ahLst/>
              <a:cxnLst/>
              <a:rect l="l" t="t" r="r" b="b"/>
              <a:pathLst>
                <a:path w="3270885" h="1910207">
                  <a:moveTo>
                    <a:pt x="0" y="0"/>
                  </a:moveTo>
                  <a:lnTo>
                    <a:pt x="3270885" y="0"/>
                  </a:lnTo>
                  <a:lnTo>
                    <a:pt x="3270885" y="1910207"/>
                  </a:lnTo>
                  <a:lnTo>
                    <a:pt x="0" y="1910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6201" b="-6201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>
            <a:off x="12653405" y="5242752"/>
            <a:ext cx="2519934" cy="1506664"/>
            <a:chOff x="0" y="0"/>
            <a:chExt cx="3359912" cy="200888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359912" cy="2008886"/>
            </a:xfrm>
            <a:custGeom>
              <a:avLst/>
              <a:gdLst/>
              <a:ahLst/>
              <a:cxnLst/>
              <a:rect l="l" t="t" r="r" b="b"/>
              <a:pathLst>
                <a:path w="3359912" h="2008886">
                  <a:moveTo>
                    <a:pt x="0" y="0"/>
                  </a:moveTo>
                  <a:lnTo>
                    <a:pt x="3359912" y="0"/>
                  </a:lnTo>
                  <a:lnTo>
                    <a:pt x="3359912" y="2008886"/>
                  </a:lnTo>
                  <a:lnTo>
                    <a:pt x="0" y="20088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175" b="-175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9599159" y="5290927"/>
            <a:ext cx="2863786" cy="1458468"/>
            <a:chOff x="0" y="0"/>
            <a:chExt cx="3818381" cy="194462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818382" cy="1944624"/>
            </a:xfrm>
            <a:custGeom>
              <a:avLst/>
              <a:gdLst/>
              <a:ahLst/>
              <a:cxnLst/>
              <a:rect l="l" t="t" r="r" b="b"/>
              <a:pathLst>
                <a:path w="3818382" h="1944624">
                  <a:moveTo>
                    <a:pt x="0" y="0"/>
                  </a:moveTo>
                  <a:lnTo>
                    <a:pt x="3818382" y="0"/>
                  </a:lnTo>
                  <a:lnTo>
                    <a:pt x="3818382" y="1944624"/>
                  </a:lnTo>
                  <a:lnTo>
                    <a:pt x="0" y="1944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10" b="-210"/>
              </a:stretch>
            </a:blipFill>
          </p:spPr>
        </p:sp>
      </p:grpSp>
      <p:grpSp>
        <p:nvGrpSpPr>
          <p:cNvPr id="31" name="Group 31"/>
          <p:cNvGrpSpPr/>
          <p:nvPr/>
        </p:nvGrpSpPr>
        <p:grpSpPr>
          <a:xfrm>
            <a:off x="6871833" y="5065685"/>
            <a:ext cx="2272189" cy="1672304"/>
            <a:chOff x="0" y="0"/>
            <a:chExt cx="3029585" cy="222973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029585" cy="2229739"/>
            </a:xfrm>
            <a:custGeom>
              <a:avLst/>
              <a:gdLst/>
              <a:ahLst/>
              <a:cxnLst/>
              <a:rect l="l" t="t" r="r" b="b"/>
              <a:pathLst>
                <a:path w="3029585" h="2229739">
                  <a:moveTo>
                    <a:pt x="0" y="0"/>
                  </a:moveTo>
                  <a:lnTo>
                    <a:pt x="3029585" y="0"/>
                  </a:lnTo>
                  <a:lnTo>
                    <a:pt x="3029585" y="2229739"/>
                  </a:lnTo>
                  <a:lnTo>
                    <a:pt x="0" y="2229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71" b="-71"/>
              </a:stretch>
            </a:blipFill>
          </p:spPr>
        </p:sp>
      </p:grpSp>
      <p:sp>
        <p:nvSpPr>
          <p:cNvPr id="34" name="TextBox 34"/>
          <p:cNvSpPr txBox="1"/>
          <p:nvPr/>
        </p:nvSpPr>
        <p:spPr>
          <a:xfrm>
            <a:off x="6695748" y="3437239"/>
            <a:ext cx="2639100" cy="84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9"/>
              </a:lnSpc>
            </a:pPr>
            <a:r>
              <a:rPr lang="en-US" sz="1999">
                <a:solidFill>
                  <a:srgbClr val="494949"/>
                </a:solidFill>
                <a:latin typeface="Arial"/>
              </a:rPr>
              <a:t>1_Çin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695748" y="7016742"/>
            <a:ext cx="2639100" cy="84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9"/>
              </a:lnSpc>
            </a:pPr>
            <a:r>
              <a:rPr lang="en-US" sz="1999">
                <a:solidFill>
                  <a:srgbClr val="494949"/>
                </a:solidFill>
                <a:latin typeface="Arial"/>
              </a:rPr>
              <a:t>4_Rusya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711482" y="3437239"/>
            <a:ext cx="2639100" cy="84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9"/>
              </a:lnSpc>
            </a:pPr>
            <a:r>
              <a:rPr lang="en-US" sz="1999">
                <a:solidFill>
                  <a:srgbClr val="494949"/>
                </a:solidFill>
                <a:latin typeface="Arial"/>
              </a:rPr>
              <a:t>2_ABD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711482" y="7016742"/>
            <a:ext cx="2639100" cy="70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9"/>
              </a:lnSpc>
            </a:pPr>
            <a:r>
              <a:rPr lang="en-US" sz="1999">
                <a:solidFill>
                  <a:srgbClr val="494949"/>
                </a:solidFill>
                <a:latin typeface="Arial"/>
              </a:rPr>
              <a:t>5_Kanada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727225" y="3437250"/>
            <a:ext cx="2639100" cy="84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9"/>
              </a:lnSpc>
            </a:pPr>
            <a:r>
              <a:rPr lang="en-US" sz="1999">
                <a:solidFill>
                  <a:srgbClr val="494949"/>
                </a:solidFill>
                <a:latin typeface="Arial"/>
              </a:rPr>
              <a:t>3_Hindistan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727216" y="7016742"/>
            <a:ext cx="2639100" cy="70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9"/>
              </a:lnSpc>
            </a:pPr>
            <a:r>
              <a:rPr lang="en-US" sz="1999">
                <a:solidFill>
                  <a:srgbClr val="494949"/>
                </a:solidFill>
                <a:latin typeface="Arial"/>
              </a:rPr>
              <a:t>6_Almanya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B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93948" y="-2426348"/>
            <a:ext cx="19081948" cy="12713348"/>
            <a:chOff x="0" y="0"/>
            <a:chExt cx="25442597" cy="169511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442545" cy="16951071"/>
            </a:xfrm>
            <a:custGeom>
              <a:avLst/>
              <a:gdLst/>
              <a:ahLst/>
              <a:cxnLst/>
              <a:rect l="l" t="t" r="r" b="b"/>
              <a:pathLst>
                <a:path w="25442545" h="16951071">
                  <a:moveTo>
                    <a:pt x="0" y="0"/>
                  </a:moveTo>
                  <a:lnTo>
                    <a:pt x="25442545" y="0"/>
                  </a:lnTo>
                  <a:lnTo>
                    <a:pt x="25442545" y="16951071"/>
                  </a:lnTo>
                  <a:lnTo>
                    <a:pt x="0" y="16951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1" b="-3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2308952" y="742094"/>
            <a:ext cx="10463594" cy="8516206"/>
            <a:chOff x="0" y="0"/>
            <a:chExt cx="13951459" cy="113549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951458" cy="11354942"/>
            </a:xfrm>
            <a:custGeom>
              <a:avLst/>
              <a:gdLst/>
              <a:ahLst/>
              <a:cxnLst/>
              <a:rect l="l" t="t" r="r" b="b"/>
              <a:pathLst>
                <a:path w="13951458" h="11354942">
                  <a:moveTo>
                    <a:pt x="0" y="0"/>
                  </a:moveTo>
                  <a:lnTo>
                    <a:pt x="13951458" y="0"/>
                  </a:lnTo>
                  <a:lnTo>
                    <a:pt x="13951458" y="11354942"/>
                  </a:lnTo>
                  <a:lnTo>
                    <a:pt x="0" y="113549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22" r="-48844" b="-49266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6382124" y="573405"/>
            <a:ext cx="1030200" cy="59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9"/>
              </a:lnSpc>
            </a:pPr>
            <a:r>
              <a:rPr lang="en-US" sz="2400">
                <a:solidFill>
                  <a:srgbClr val="000000"/>
                </a:solidFill>
                <a:latin typeface="Glass Antiqua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72330"/>
            <a:ext cx="11931778" cy="10359295"/>
            <a:chOff x="0" y="0"/>
            <a:chExt cx="15909037" cy="138123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09037" cy="13812393"/>
            </a:xfrm>
            <a:custGeom>
              <a:avLst/>
              <a:gdLst/>
              <a:ahLst/>
              <a:cxnLst/>
              <a:rect l="l" t="t" r="r" b="b"/>
              <a:pathLst>
                <a:path w="15909037" h="13812393">
                  <a:moveTo>
                    <a:pt x="0" y="0"/>
                  </a:moveTo>
                  <a:lnTo>
                    <a:pt x="15909037" y="0"/>
                  </a:lnTo>
                  <a:lnTo>
                    <a:pt x="15909037" y="13812393"/>
                  </a:lnTo>
                  <a:lnTo>
                    <a:pt x="0" y="13812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6" b="-6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092920" y="2638427"/>
            <a:ext cx="14197085" cy="7286123"/>
            <a:chOff x="0" y="0"/>
            <a:chExt cx="17753528" cy="91113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753529" cy="9111335"/>
            </a:xfrm>
            <a:custGeom>
              <a:avLst/>
              <a:gdLst/>
              <a:ahLst/>
              <a:cxnLst/>
              <a:rect l="l" t="t" r="r" b="b"/>
              <a:pathLst>
                <a:path w="17753529" h="9111335">
                  <a:moveTo>
                    <a:pt x="0" y="0"/>
                  </a:moveTo>
                  <a:lnTo>
                    <a:pt x="17753529" y="0"/>
                  </a:lnTo>
                  <a:lnTo>
                    <a:pt x="17753529" y="9111335"/>
                  </a:lnTo>
                  <a:lnTo>
                    <a:pt x="0" y="9111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151" r="-5151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4293542" y="9077324"/>
            <a:ext cx="9535954" cy="28575"/>
            <a:chOff x="0" y="0"/>
            <a:chExt cx="12714605" cy="38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14605" cy="38100"/>
            </a:xfrm>
            <a:custGeom>
              <a:avLst/>
              <a:gdLst/>
              <a:ahLst/>
              <a:cxnLst/>
              <a:rect l="l" t="t" r="r" b="b"/>
              <a:pathLst>
                <a:path w="12714605" h="38100">
                  <a:moveTo>
                    <a:pt x="0" y="0"/>
                  </a:moveTo>
                  <a:lnTo>
                    <a:pt x="12714605" y="0"/>
                  </a:lnTo>
                  <a:lnTo>
                    <a:pt x="12714605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7" b="-7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514350" y="862222"/>
            <a:ext cx="17259300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11"/>
              </a:lnSpc>
            </a:pPr>
            <a:r>
              <a:rPr lang="en-US" sz="9260" dirty="0">
                <a:solidFill>
                  <a:srgbClr val="494949"/>
                </a:solidFill>
                <a:latin typeface="Arial"/>
              </a:rPr>
              <a:t>En </a:t>
            </a:r>
            <a:r>
              <a:rPr lang="en-US" sz="9260" dirty="0" err="1">
                <a:solidFill>
                  <a:srgbClr val="494949"/>
                </a:solidFill>
                <a:latin typeface="Arial"/>
              </a:rPr>
              <a:t>çok</a:t>
            </a:r>
            <a:r>
              <a:rPr lang="en-US" sz="9260" dirty="0">
                <a:solidFill>
                  <a:srgbClr val="494949"/>
                </a:solidFill>
                <a:latin typeface="Arial"/>
              </a:rPr>
              <a:t> </a:t>
            </a:r>
            <a:r>
              <a:rPr lang="en-US" sz="9260" dirty="0" err="1">
                <a:solidFill>
                  <a:srgbClr val="494949"/>
                </a:solidFill>
                <a:latin typeface="Arial"/>
              </a:rPr>
              <a:t>enerji</a:t>
            </a:r>
            <a:r>
              <a:rPr lang="en-US" sz="9260" dirty="0">
                <a:solidFill>
                  <a:srgbClr val="494949"/>
                </a:solidFill>
                <a:latin typeface="Arial"/>
              </a:rPr>
              <a:t> </a:t>
            </a:r>
            <a:r>
              <a:rPr lang="en-US" sz="9260" dirty="0" err="1">
                <a:solidFill>
                  <a:srgbClr val="494949"/>
                </a:solidFill>
                <a:latin typeface="Arial"/>
              </a:rPr>
              <a:t>tüketen</a:t>
            </a:r>
            <a:r>
              <a:rPr lang="en-US" sz="9260" dirty="0">
                <a:solidFill>
                  <a:srgbClr val="494949"/>
                </a:solidFill>
                <a:latin typeface="Arial"/>
              </a:rPr>
              <a:t> </a:t>
            </a:r>
            <a:r>
              <a:rPr lang="en-US" sz="9260" dirty="0" err="1" smtClean="0">
                <a:solidFill>
                  <a:srgbClr val="494949"/>
                </a:solidFill>
                <a:latin typeface="Arial"/>
              </a:rPr>
              <a:t>ülke</a:t>
            </a:r>
            <a:r>
              <a:rPr lang="tr-TR" sz="9260" dirty="0" smtClean="0">
                <a:solidFill>
                  <a:srgbClr val="494949"/>
                </a:solidFill>
                <a:latin typeface="Arial"/>
              </a:rPr>
              <a:t>:</a:t>
            </a:r>
            <a:r>
              <a:rPr lang="en-US" sz="9260" dirty="0" smtClean="0">
                <a:solidFill>
                  <a:srgbClr val="494949"/>
                </a:solidFill>
                <a:latin typeface="Arial"/>
              </a:rPr>
              <a:t> </a:t>
            </a:r>
            <a:r>
              <a:rPr lang="en-US" sz="9260" dirty="0" err="1">
                <a:solidFill>
                  <a:srgbClr val="494949"/>
                </a:solidFill>
                <a:latin typeface="Arial"/>
              </a:rPr>
              <a:t>Çin</a:t>
            </a:r>
            <a:r>
              <a:rPr lang="en-US" sz="9260" dirty="0">
                <a:solidFill>
                  <a:srgbClr val="494949"/>
                </a:solidFill>
                <a:latin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56189" y="-72330"/>
            <a:ext cx="11931778" cy="10359295"/>
            <a:chOff x="0" y="0"/>
            <a:chExt cx="15909037" cy="138123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09037" cy="13812393"/>
            </a:xfrm>
            <a:custGeom>
              <a:avLst/>
              <a:gdLst/>
              <a:ahLst/>
              <a:cxnLst/>
              <a:rect l="l" t="t" r="r" b="b"/>
              <a:pathLst>
                <a:path w="15909037" h="13812393">
                  <a:moveTo>
                    <a:pt x="0" y="0"/>
                  </a:moveTo>
                  <a:lnTo>
                    <a:pt x="15909037" y="0"/>
                  </a:lnTo>
                  <a:lnTo>
                    <a:pt x="15909037" y="13812393"/>
                  </a:lnTo>
                  <a:lnTo>
                    <a:pt x="0" y="13812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6" b="-6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4293542" y="9077324"/>
            <a:ext cx="9535954" cy="28575"/>
            <a:chOff x="0" y="0"/>
            <a:chExt cx="12714605" cy="38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714605" cy="38100"/>
            </a:xfrm>
            <a:custGeom>
              <a:avLst/>
              <a:gdLst/>
              <a:ahLst/>
              <a:cxnLst/>
              <a:rect l="l" t="t" r="r" b="b"/>
              <a:pathLst>
                <a:path w="12714605" h="38100">
                  <a:moveTo>
                    <a:pt x="0" y="0"/>
                  </a:moveTo>
                  <a:lnTo>
                    <a:pt x="12714605" y="0"/>
                  </a:lnTo>
                  <a:lnTo>
                    <a:pt x="12714605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" b="-7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2961873"/>
            <a:ext cx="14261305" cy="6633271"/>
            <a:chOff x="0" y="0"/>
            <a:chExt cx="20998361" cy="97668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998360" cy="9766836"/>
            </a:xfrm>
            <a:custGeom>
              <a:avLst/>
              <a:gdLst/>
              <a:ahLst/>
              <a:cxnLst/>
              <a:rect l="l" t="t" r="r" b="b"/>
              <a:pathLst>
                <a:path w="20998360" h="9766836">
                  <a:moveTo>
                    <a:pt x="0" y="0"/>
                  </a:moveTo>
                  <a:lnTo>
                    <a:pt x="20998360" y="0"/>
                  </a:lnTo>
                  <a:lnTo>
                    <a:pt x="20998360" y="9766836"/>
                  </a:lnTo>
                  <a:lnTo>
                    <a:pt x="0" y="9766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210" b="-1210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828016" y="828675"/>
            <a:ext cx="14662672" cy="175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41"/>
              </a:lnSpc>
            </a:pPr>
            <a:r>
              <a:rPr lang="en-US" sz="10284">
                <a:solidFill>
                  <a:srgbClr val="494949"/>
                </a:solidFill>
                <a:latin typeface="Arial"/>
              </a:rPr>
              <a:t>Enerji kullanımında ABD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100</Words>
  <Application>Microsoft Office PowerPoint</Application>
  <PresentationFormat>Özel</PresentationFormat>
  <Paragraphs>49</Paragraphs>
  <Slides>10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Calibri</vt:lpstr>
      <vt:lpstr>Glass Antiqua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Türkiye'de ve dünyada enerji kullanımı .pptx</dc:title>
  <cp:lastModifiedBy>IŞIL</cp:lastModifiedBy>
  <cp:revision>5</cp:revision>
  <dcterms:created xsi:type="dcterms:W3CDTF">2006-08-16T00:00:00Z</dcterms:created>
  <dcterms:modified xsi:type="dcterms:W3CDTF">2024-02-19T18:12:48Z</dcterms:modified>
  <dc:identifier>DAF843B3i3k</dc:identifier>
</cp:coreProperties>
</file>