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840"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D3347F-0B65-B9AE-324A-87EF183FB99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ED2C4007-7BF0-5851-A34E-96D7C651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F9D07748-E56F-C03F-0384-C471D7A3FA67}"/>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5" name="Alt Bilgi Yer Tutucusu 4">
            <a:extLst>
              <a:ext uri="{FF2B5EF4-FFF2-40B4-BE49-F238E27FC236}">
                <a16:creationId xmlns:a16="http://schemas.microsoft.com/office/drawing/2014/main" xmlns="" id="{ACB30150-698F-E401-C3E3-69A3C9044A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D95D8A2-EBF0-A258-A6C7-544B8C45FACA}"/>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256352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34C892F-F96A-862D-C571-2C65C5FD36F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F398F0F-E458-8F4E-3155-5A86ED95006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4C13FAB-E84E-F329-86E9-DFF56D0ACDCA}"/>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5" name="Alt Bilgi Yer Tutucusu 4">
            <a:extLst>
              <a:ext uri="{FF2B5EF4-FFF2-40B4-BE49-F238E27FC236}">
                <a16:creationId xmlns:a16="http://schemas.microsoft.com/office/drawing/2014/main" xmlns="" id="{81178BFF-9071-0AA1-C44B-83DDAE6BF7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4667336-7976-D6C7-E456-047DB288C1A1}"/>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260636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5492DD0-D443-48E4-3B72-002989841F0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0A9ED14-F9F3-88A8-A339-47D769617A2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5596616-AD4A-4C4B-AA62-346D238ACADF}"/>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5" name="Alt Bilgi Yer Tutucusu 4">
            <a:extLst>
              <a:ext uri="{FF2B5EF4-FFF2-40B4-BE49-F238E27FC236}">
                <a16:creationId xmlns:a16="http://schemas.microsoft.com/office/drawing/2014/main" xmlns="" id="{96C70AD3-EB8B-78F6-43D1-118A8AD5A31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B5A7D08-75AB-ED1A-FD71-AB19253D68BC}"/>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216034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E1DB9F-9A52-DD81-F800-3A3A8C30653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CFC8BB7-3A2F-F290-32DF-CE7694854A1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1E66667-DC01-6A81-B835-90672250281F}"/>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5" name="Alt Bilgi Yer Tutucusu 4">
            <a:extLst>
              <a:ext uri="{FF2B5EF4-FFF2-40B4-BE49-F238E27FC236}">
                <a16:creationId xmlns:a16="http://schemas.microsoft.com/office/drawing/2014/main" xmlns="" id="{8B1D0E90-EB4B-810F-2005-18FC0378BF6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EAC5C14-9634-1B26-1973-22ABFE142842}"/>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330476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F8D26F-0DAB-BF8D-D0CB-A6DF1C93109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D092396-F281-14A5-7EE4-58A2934F46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444414FD-B90F-9319-50AC-056FBF3E5024}"/>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5" name="Alt Bilgi Yer Tutucusu 4">
            <a:extLst>
              <a:ext uri="{FF2B5EF4-FFF2-40B4-BE49-F238E27FC236}">
                <a16:creationId xmlns:a16="http://schemas.microsoft.com/office/drawing/2014/main" xmlns="" id="{4C4C825A-B178-3797-12D2-0F9677D99C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797357F5-8B6B-B5EF-A9DD-F6ECB67165C3}"/>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52691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2C2A6C-51F8-823B-1DA9-C704C4A65C6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C83AFB5A-7662-577B-D042-F429D895377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B8EBCB04-A5C4-7F02-D02B-747CDA0A6C1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B6767AF6-1A45-39A7-4F17-36EBCE00CBD3}"/>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6" name="Alt Bilgi Yer Tutucusu 5">
            <a:extLst>
              <a:ext uri="{FF2B5EF4-FFF2-40B4-BE49-F238E27FC236}">
                <a16:creationId xmlns:a16="http://schemas.microsoft.com/office/drawing/2014/main" xmlns="" id="{A2E81D2A-8C0F-911C-B9D7-5ABBBBF7E4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B8AC798-FE66-8162-7CF9-824DEA71778F}"/>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418391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376C9AA-7B6C-3771-161C-03D15A5BD44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AA7D453-AAE1-6930-EA88-CB50DAFC4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B566F581-346E-5FC2-6AC0-CF96AE85ADB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6DBB8B36-CB66-9A89-4D2C-CB5369197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A7F6F68D-FAAB-DA48-A9D9-175BD8E087B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EC377C27-E20D-FC7A-DD70-71E0E8ED4716}"/>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8" name="Alt Bilgi Yer Tutucusu 7">
            <a:extLst>
              <a:ext uri="{FF2B5EF4-FFF2-40B4-BE49-F238E27FC236}">
                <a16:creationId xmlns:a16="http://schemas.microsoft.com/office/drawing/2014/main" xmlns="" id="{6CE0C0A8-35DD-8246-3BE5-C5CA1CC3F15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AFC24A8A-2247-DBEB-88C8-21FEBD0E9C06}"/>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423531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3DEE9A6-FBB4-6352-5399-B8B4D04A36B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AF45FAEA-B069-A369-18F3-22039126BE8E}"/>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4" name="Alt Bilgi Yer Tutucusu 3">
            <a:extLst>
              <a:ext uri="{FF2B5EF4-FFF2-40B4-BE49-F238E27FC236}">
                <a16:creationId xmlns:a16="http://schemas.microsoft.com/office/drawing/2014/main" xmlns="" id="{D48545B7-2E43-AD32-9C2B-088A27FF38E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6EBE77D8-B919-D755-88FE-B74EB3762906}"/>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324204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1D5F5BDB-2832-E5AE-709A-03B05AC4F031}"/>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3" name="Alt Bilgi Yer Tutucusu 2">
            <a:extLst>
              <a:ext uri="{FF2B5EF4-FFF2-40B4-BE49-F238E27FC236}">
                <a16:creationId xmlns:a16="http://schemas.microsoft.com/office/drawing/2014/main" xmlns="" id="{94887F6D-C6F5-F0A0-0245-B587442153A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8A0DC37C-89A9-A9D7-105F-7E1F2488DE60}"/>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32434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61CEB9-C10A-8F5D-5E2E-465617BC0B0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A58AB2DD-5F6C-8F5D-65BD-67D9E7D0B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CDBEEA2-962F-D885-0C38-0A9FC2B78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D9426D8A-3AF2-718B-8A1C-92BE81E2E4B8}"/>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6" name="Alt Bilgi Yer Tutucusu 5">
            <a:extLst>
              <a:ext uri="{FF2B5EF4-FFF2-40B4-BE49-F238E27FC236}">
                <a16:creationId xmlns:a16="http://schemas.microsoft.com/office/drawing/2014/main" xmlns="" id="{DA411E9A-F7B0-C20B-94FB-0930A1E5115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4E3255B4-16A0-4CCB-2B1E-B07FC5C20FBB}"/>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382774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B8A426-1810-5492-EE7A-AD6BD3D9921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E87561C-81AE-EBF2-F655-887A1EDAF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B6F07AE5-50F5-5E8E-6609-DC5F4D764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9E3F764-B22C-2E2D-97CC-2F6A18A27F80}"/>
              </a:ext>
            </a:extLst>
          </p:cNvPr>
          <p:cNvSpPr>
            <a:spLocks noGrp="1"/>
          </p:cNvSpPr>
          <p:nvPr>
            <p:ph type="dt" sz="half" idx="10"/>
          </p:nvPr>
        </p:nvSpPr>
        <p:spPr/>
        <p:txBody>
          <a:bodyPr/>
          <a:lstStyle/>
          <a:p>
            <a:fld id="{49B1266A-17A3-FB40-B9A4-3B672274F89A}" type="datetimeFigureOut">
              <a:rPr lang="tr-TR" smtClean="0"/>
              <a:pPr/>
              <a:t>11.02.2024</a:t>
            </a:fld>
            <a:endParaRPr lang="tr-TR"/>
          </a:p>
        </p:txBody>
      </p:sp>
      <p:sp>
        <p:nvSpPr>
          <p:cNvPr id="6" name="Alt Bilgi Yer Tutucusu 5">
            <a:extLst>
              <a:ext uri="{FF2B5EF4-FFF2-40B4-BE49-F238E27FC236}">
                <a16:creationId xmlns:a16="http://schemas.microsoft.com/office/drawing/2014/main" xmlns="" id="{E4589B5B-C7D5-CDE4-46E7-B730A73D242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A52F8FD-3C72-B0BF-8B0D-8FA2AB23B9C3}"/>
              </a:ext>
            </a:extLst>
          </p:cNvPr>
          <p:cNvSpPr>
            <a:spLocks noGrp="1"/>
          </p:cNvSpPr>
          <p:nvPr>
            <p:ph type="sldNum" sz="quarter" idx="12"/>
          </p:nvPr>
        </p:nvSpPr>
        <p:spPr/>
        <p:txBody>
          <a:body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47770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C26C3ADB-7476-61DA-5E14-35BEE6FCE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2E661607-7896-0EA5-1021-C84F7C51E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3B6805C-A91F-B45D-9A54-EED019875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1266A-17A3-FB40-B9A4-3B672274F89A}" type="datetimeFigureOut">
              <a:rPr lang="tr-TR" smtClean="0"/>
              <a:pPr/>
              <a:t>11.02.2024</a:t>
            </a:fld>
            <a:endParaRPr lang="tr-TR"/>
          </a:p>
        </p:txBody>
      </p:sp>
      <p:sp>
        <p:nvSpPr>
          <p:cNvPr id="5" name="Alt Bilgi Yer Tutucusu 4">
            <a:extLst>
              <a:ext uri="{FF2B5EF4-FFF2-40B4-BE49-F238E27FC236}">
                <a16:creationId xmlns:a16="http://schemas.microsoft.com/office/drawing/2014/main" xmlns="" id="{44A78DE5-07B5-EDF4-EDE4-C3637C350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9C9A44E0-0386-388C-165C-101806E71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81AEE-296A-BF43-B5AB-B3927C7496B8}" type="slidenum">
              <a:rPr lang="tr-TR" smtClean="0"/>
              <a:pPr/>
              <a:t>‹#›</a:t>
            </a:fld>
            <a:endParaRPr lang="tr-TR"/>
          </a:p>
        </p:txBody>
      </p:sp>
    </p:spTree>
    <p:extLst>
      <p:ext uri="{BB962C8B-B14F-4D97-AF65-F5344CB8AC3E}">
        <p14:creationId xmlns:p14="http://schemas.microsoft.com/office/powerpoint/2010/main" xmlns="" val="428252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morial.com.tr/saglik-rehberi/coronavirus-koronavirus-nedir-korona-virusu-nasil-bulasir"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27A7DD-7777-4F8C-BAF0-CCD464449068}"/>
              </a:ext>
            </a:extLst>
          </p:cNvPr>
          <p:cNvSpPr>
            <a:spLocks noGrp="1"/>
          </p:cNvSpPr>
          <p:nvPr>
            <p:ph type="ctrTitle"/>
          </p:nvPr>
        </p:nvSpPr>
        <p:spPr/>
        <p:txBody>
          <a:bodyPr>
            <a:normAutofit/>
          </a:bodyPr>
          <a:lstStyle/>
          <a:p>
            <a:r>
              <a:rPr lang="tr-TR" sz="6600" b="1" dirty="0" smtClean="0">
                <a:solidFill>
                  <a:srgbClr val="0070C0"/>
                </a:solidFill>
              </a:rPr>
              <a:t>VİRÜSLER</a:t>
            </a:r>
            <a:endParaRPr lang="tr-TR" sz="6600" b="1" dirty="0">
              <a:solidFill>
                <a:srgbClr val="0070C0"/>
              </a:solidFill>
            </a:endParaRPr>
          </a:p>
        </p:txBody>
      </p:sp>
      <p:sp>
        <p:nvSpPr>
          <p:cNvPr id="3" name="Alt Başlık 2">
            <a:extLst>
              <a:ext uri="{FF2B5EF4-FFF2-40B4-BE49-F238E27FC236}">
                <a16:creationId xmlns:a16="http://schemas.microsoft.com/office/drawing/2014/main" xmlns="" id="{BC54326A-9C1F-84AB-D8E6-C4C491EF39E3}"/>
              </a:ext>
            </a:extLst>
          </p:cNvPr>
          <p:cNvSpPr>
            <a:spLocks noGrp="1"/>
          </p:cNvSpPr>
          <p:nvPr>
            <p:ph type="subTitle" idx="1"/>
          </p:nvPr>
        </p:nvSpPr>
        <p:spPr>
          <a:xfrm>
            <a:off x="1524000" y="3602038"/>
            <a:ext cx="9144000" cy="3139330"/>
          </a:xfrm>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7448" y="1052736"/>
            <a:ext cx="2847975" cy="24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72265" y="1052736"/>
            <a:ext cx="3024336" cy="2562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99656" y="3570477"/>
            <a:ext cx="6408712" cy="3287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341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4FD67979-6F63-BCAA-ACEF-918963575F0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672064" y="404664"/>
            <a:ext cx="5065070" cy="5040560"/>
          </a:xfrm>
        </p:spPr>
      </p:pic>
      <p:sp>
        <p:nvSpPr>
          <p:cNvPr id="5" name="Metin kutusu 4">
            <a:extLst>
              <a:ext uri="{FF2B5EF4-FFF2-40B4-BE49-F238E27FC236}">
                <a16:creationId xmlns:a16="http://schemas.microsoft.com/office/drawing/2014/main" xmlns="" id="{1E09C4F6-ECAC-1592-4BF7-6F550EDF7837}"/>
              </a:ext>
            </a:extLst>
          </p:cNvPr>
          <p:cNvSpPr txBox="1"/>
          <p:nvPr/>
        </p:nvSpPr>
        <p:spPr>
          <a:xfrm>
            <a:off x="263352" y="417439"/>
            <a:ext cx="5153991" cy="923330"/>
          </a:xfrm>
          <a:prstGeom prst="rect">
            <a:avLst/>
          </a:prstGeom>
          <a:noFill/>
        </p:spPr>
        <p:txBody>
          <a:bodyPr wrap="square" rtlCol="0">
            <a:spAutoFit/>
          </a:bodyPr>
          <a:lstStyle/>
          <a:p>
            <a:pPr algn="l"/>
            <a:r>
              <a:rPr lang="tr-TR" sz="5400" dirty="0" smtClean="0">
                <a:solidFill>
                  <a:srgbClr val="0070C0"/>
                </a:solidFill>
              </a:rPr>
              <a:t>8. </a:t>
            </a:r>
            <a:r>
              <a:rPr lang="tr-TR" sz="5400" dirty="0">
                <a:solidFill>
                  <a:srgbClr val="0070C0"/>
                </a:solidFill>
              </a:rPr>
              <a:t>COVID-19</a:t>
            </a:r>
          </a:p>
        </p:txBody>
      </p:sp>
      <p:sp>
        <p:nvSpPr>
          <p:cNvPr id="6" name="Metin kutusu 5">
            <a:extLst>
              <a:ext uri="{FF2B5EF4-FFF2-40B4-BE49-F238E27FC236}">
                <a16:creationId xmlns:a16="http://schemas.microsoft.com/office/drawing/2014/main" xmlns="" id="{7CF3197A-CC6F-EAC2-4D2F-AD661241664C}"/>
              </a:ext>
            </a:extLst>
          </p:cNvPr>
          <p:cNvSpPr txBox="1"/>
          <p:nvPr/>
        </p:nvSpPr>
        <p:spPr>
          <a:xfrm>
            <a:off x="191344" y="1340769"/>
            <a:ext cx="7321500" cy="4401205"/>
          </a:xfrm>
          <a:prstGeom prst="rect">
            <a:avLst/>
          </a:prstGeom>
          <a:noFill/>
        </p:spPr>
        <p:txBody>
          <a:bodyPr wrap="square" rtlCol="0">
            <a:spAutoFit/>
          </a:bodyPr>
          <a:lstStyle/>
          <a:p>
            <a:pPr algn="l"/>
            <a:r>
              <a:rPr lang="tr-TR" sz="2800" b="1" dirty="0" err="1" smtClean="0"/>
              <a:t>Coronavirüs</a:t>
            </a:r>
            <a:r>
              <a:rPr lang="tr-TR" sz="2800" b="1" dirty="0" smtClean="0"/>
              <a:t> </a:t>
            </a:r>
            <a:r>
              <a:rPr lang="tr-TR" sz="2800" b="1" dirty="0"/>
              <a:t>ailesine ait zarflı bir RNA virüsü olan SARS-CoV-2’dir. </a:t>
            </a:r>
            <a:r>
              <a:rPr lang="tr-TR" sz="2800" b="1" dirty="0" err="1"/>
              <a:t>Corona</a:t>
            </a:r>
            <a:r>
              <a:rPr lang="tr-TR" sz="2800" b="1" dirty="0"/>
              <a:t> Latincede taç anlamına gelmektedir. Bu virüsün sebep olduğu hastalığa Covid-19 hastalığı denmektedir. </a:t>
            </a:r>
            <a:endParaRPr lang="tr-TR" sz="2800" b="1" dirty="0" smtClean="0"/>
          </a:p>
          <a:p>
            <a:pPr algn="l"/>
            <a:endParaRPr lang="tr-TR" sz="2800" b="1" dirty="0"/>
          </a:p>
          <a:p>
            <a:pPr algn="l"/>
            <a:r>
              <a:rPr lang="tr-TR" sz="2800" b="1" dirty="0" smtClean="0"/>
              <a:t>İlk </a:t>
            </a:r>
            <a:r>
              <a:rPr lang="tr-TR" sz="2800" b="1" dirty="0"/>
              <a:t>kez 2020’de tanımlanmıştır. Ortaya çıkış yeri Çin’in </a:t>
            </a:r>
            <a:r>
              <a:rPr lang="tr-TR" sz="2800" b="1" dirty="0" err="1"/>
              <a:t>Wuhan</a:t>
            </a:r>
            <a:r>
              <a:rPr lang="tr-TR" sz="2800" b="1" dirty="0"/>
              <a:t> şehrinde bir hayvan pazarındadır. İnsandan insana yayılarak küresel bir salgın haline gelmiştir. Hastalığa neden olan hayvanın yarasa olduğu tahmin edilmektedir.  </a:t>
            </a:r>
          </a:p>
        </p:txBody>
      </p:sp>
    </p:spTree>
    <p:extLst>
      <p:ext uri="{BB962C8B-B14F-4D97-AF65-F5344CB8AC3E}">
        <p14:creationId xmlns:p14="http://schemas.microsoft.com/office/powerpoint/2010/main" xmlns="" val="166634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F9936D54-5BBF-65D0-D046-106C34D0C77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167571" y="1339453"/>
            <a:ext cx="4500594" cy="4179094"/>
          </a:xfrm>
        </p:spPr>
      </p:pic>
      <p:sp>
        <p:nvSpPr>
          <p:cNvPr id="5" name="Metin kutusu 4">
            <a:extLst>
              <a:ext uri="{FF2B5EF4-FFF2-40B4-BE49-F238E27FC236}">
                <a16:creationId xmlns:a16="http://schemas.microsoft.com/office/drawing/2014/main" xmlns="" id="{C2190E9C-9321-5751-3613-44DFC49249FD}"/>
              </a:ext>
            </a:extLst>
          </p:cNvPr>
          <p:cNvSpPr txBox="1"/>
          <p:nvPr/>
        </p:nvSpPr>
        <p:spPr>
          <a:xfrm>
            <a:off x="5181600" y="2514600"/>
            <a:ext cx="1828800" cy="1828800"/>
          </a:xfrm>
          <a:prstGeom prst="rect">
            <a:avLst/>
          </a:prstGeom>
          <a:noFill/>
        </p:spPr>
        <p:txBody>
          <a:bodyPr wrap="square" rtlCol="0">
            <a:spAutoFit/>
          </a:bodyPr>
          <a:lstStyle/>
          <a:p>
            <a:pPr algn="l"/>
            <a:endParaRPr lang="tr-TR" dirty="0"/>
          </a:p>
        </p:txBody>
      </p:sp>
      <p:sp>
        <p:nvSpPr>
          <p:cNvPr id="6" name="Metin kutusu 5">
            <a:extLst>
              <a:ext uri="{FF2B5EF4-FFF2-40B4-BE49-F238E27FC236}">
                <a16:creationId xmlns:a16="http://schemas.microsoft.com/office/drawing/2014/main" xmlns="" id="{103C02EC-D430-759D-94EA-D5C320869E28}"/>
              </a:ext>
            </a:extLst>
          </p:cNvPr>
          <p:cNvSpPr txBox="1"/>
          <p:nvPr/>
        </p:nvSpPr>
        <p:spPr>
          <a:xfrm>
            <a:off x="49363" y="366623"/>
            <a:ext cx="8108157" cy="3970318"/>
          </a:xfrm>
          <a:prstGeom prst="rect">
            <a:avLst/>
          </a:prstGeom>
          <a:noFill/>
        </p:spPr>
        <p:txBody>
          <a:bodyPr wrap="square" rtlCol="0">
            <a:spAutoFit/>
          </a:bodyPr>
          <a:lstStyle/>
          <a:p>
            <a:r>
              <a:rPr lang="tr-TR" sz="2800" b="1" dirty="0" smtClean="0">
                <a:solidFill>
                  <a:srgbClr val="0070C0"/>
                </a:solidFill>
              </a:rPr>
              <a:t>En </a:t>
            </a:r>
            <a:r>
              <a:rPr lang="tr-TR" sz="2800" b="1" dirty="0">
                <a:solidFill>
                  <a:srgbClr val="0070C0"/>
                </a:solidFill>
              </a:rPr>
              <a:t>yaygın </a:t>
            </a:r>
            <a:r>
              <a:rPr lang="tr-TR" sz="2800" b="1" dirty="0" err="1">
                <a:solidFill>
                  <a:srgbClr val="0070C0"/>
                </a:solidFill>
                <a:hlinkClick r:id="rId3"/>
              </a:rPr>
              <a:t>koronavirüs</a:t>
            </a:r>
            <a:r>
              <a:rPr lang="tr-TR" sz="2800" b="1" dirty="0">
                <a:solidFill>
                  <a:srgbClr val="0070C0"/>
                </a:solidFill>
                <a:hlinkClick r:id="rId3"/>
              </a:rPr>
              <a:t> belirtileri </a:t>
            </a:r>
            <a:r>
              <a:rPr lang="tr-TR" sz="2800" b="1" dirty="0">
                <a:solidFill>
                  <a:srgbClr val="0070C0"/>
                </a:solidFill>
              </a:rPr>
              <a:t>şu şekilde sıralanabilir</a:t>
            </a:r>
            <a:r>
              <a:rPr lang="tr-TR" sz="2800" b="1" dirty="0" smtClean="0">
                <a:solidFill>
                  <a:srgbClr val="0070C0"/>
                </a:solidFill>
              </a:rPr>
              <a:t>:</a:t>
            </a:r>
          </a:p>
          <a:p>
            <a:endParaRPr lang="tr-TR" sz="2800" dirty="0">
              <a:solidFill>
                <a:srgbClr val="0070C0"/>
              </a:solidFill>
            </a:endParaRPr>
          </a:p>
          <a:p>
            <a:pPr marL="457200" lvl="0" indent="-457200">
              <a:buFont typeface="Arial" pitchFamily="34" charset="0"/>
              <a:buChar char="•"/>
            </a:pPr>
            <a:r>
              <a:rPr lang="tr-TR" sz="2800" b="1" dirty="0"/>
              <a:t>Ateş</a:t>
            </a:r>
          </a:p>
          <a:p>
            <a:pPr marL="457200" lvl="0" indent="-457200">
              <a:buFont typeface="Arial" pitchFamily="34" charset="0"/>
              <a:buChar char="•"/>
            </a:pPr>
            <a:r>
              <a:rPr lang="tr-TR" sz="2800" b="1" dirty="0"/>
              <a:t>Öksürük</a:t>
            </a:r>
          </a:p>
          <a:p>
            <a:pPr marL="457200" lvl="0" indent="-457200">
              <a:buFont typeface="Arial" pitchFamily="34" charset="0"/>
              <a:buChar char="•"/>
            </a:pPr>
            <a:r>
              <a:rPr lang="tr-TR" sz="2800" b="1" dirty="0"/>
              <a:t>Nefes darlığı</a:t>
            </a:r>
          </a:p>
          <a:p>
            <a:pPr marL="457200" lvl="0" indent="-457200">
              <a:buFont typeface="Arial" pitchFamily="34" charset="0"/>
              <a:buChar char="•"/>
            </a:pPr>
            <a:r>
              <a:rPr lang="tr-TR" sz="2800" b="1" dirty="0"/>
              <a:t>İshal</a:t>
            </a:r>
          </a:p>
          <a:p>
            <a:pPr marL="457200" lvl="0" indent="-457200">
              <a:buFont typeface="Arial" pitchFamily="34" charset="0"/>
              <a:buChar char="•"/>
            </a:pPr>
            <a:r>
              <a:rPr lang="tr-TR" sz="2800" b="1" dirty="0"/>
              <a:t>Bulantı – Kusma</a:t>
            </a:r>
          </a:p>
          <a:p>
            <a:pPr marL="457200" indent="-457200" algn="l">
              <a:buFont typeface="Arial" panose="020B0604020202020204" pitchFamily="34" charset="0"/>
              <a:buChar char="•"/>
            </a:pPr>
            <a:endParaRPr lang="tr-TR" sz="2800" b="1" dirty="0"/>
          </a:p>
        </p:txBody>
      </p:sp>
    </p:spTree>
    <p:extLst>
      <p:ext uri="{BB962C8B-B14F-4D97-AF65-F5344CB8AC3E}">
        <p14:creationId xmlns:p14="http://schemas.microsoft.com/office/powerpoint/2010/main" xmlns="" val="47524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7FF4F19-9FD0-6516-8199-FBB2A542BB0B}"/>
              </a:ext>
            </a:extLst>
          </p:cNvPr>
          <p:cNvSpPr>
            <a:spLocks noGrp="1"/>
          </p:cNvSpPr>
          <p:nvPr>
            <p:ph idx="1"/>
          </p:nvPr>
        </p:nvSpPr>
        <p:spPr>
          <a:xfrm>
            <a:off x="623392" y="548680"/>
            <a:ext cx="10515600" cy="5865812"/>
          </a:xfrm>
        </p:spPr>
        <p:txBody>
          <a:bodyPr/>
          <a:lstStyle/>
          <a:p>
            <a:pPr marL="0" indent="0" algn="just">
              <a:buNone/>
            </a:pPr>
            <a:r>
              <a:rPr lang="tr-TR" dirty="0"/>
              <a:t> </a:t>
            </a:r>
            <a:r>
              <a:rPr lang="tr-TR" b="1" dirty="0" smtClean="0"/>
              <a:t>Elektron </a:t>
            </a:r>
            <a:r>
              <a:rPr lang="tr-TR" b="1" dirty="0"/>
              <a:t>mikroskobuyla görülebilen, yaşamını farklı canlıların vücudunda sürdürebilen, hastalığa neden olan organizmalara virüs denir.</a:t>
            </a:r>
          </a:p>
          <a:p>
            <a:pPr marL="0" indent="0">
              <a:buNone/>
            </a:pPr>
            <a:endParaRPr lang="tr-TR" dirty="0"/>
          </a:p>
          <a:p>
            <a:pPr marL="0" indent="0">
              <a:buNone/>
            </a:pPr>
            <a:r>
              <a:rPr lang="tr-TR" dirty="0"/>
              <a:t> </a:t>
            </a:r>
            <a:r>
              <a:rPr lang="tr-TR" b="1" dirty="0" smtClean="0">
                <a:solidFill>
                  <a:srgbClr val="0070C0"/>
                </a:solidFill>
              </a:rPr>
              <a:t>Virüslerin </a:t>
            </a:r>
            <a:r>
              <a:rPr lang="tr-TR" b="1" dirty="0">
                <a:solidFill>
                  <a:srgbClr val="0070C0"/>
                </a:solidFill>
              </a:rPr>
              <a:t>bazı özellikleri;</a:t>
            </a:r>
          </a:p>
          <a:p>
            <a:r>
              <a:rPr lang="tr-TR" dirty="0"/>
              <a:t>    </a:t>
            </a:r>
            <a:r>
              <a:rPr lang="tr-TR" b="1" dirty="0"/>
              <a:t>Hücre içi parazitlerdir.</a:t>
            </a:r>
          </a:p>
          <a:p>
            <a:r>
              <a:rPr lang="tr-TR" b="1" dirty="0"/>
              <a:t>    20 ila 300 nanometre boyutundadır.</a:t>
            </a:r>
          </a:p>
          <a:p>
            <a:r>
              <a:rPr lang="tr-TR" b="1" dirty="0"/>
              <a:t>    Hücresel değildir</a:t>
            </a:r>
          </a:p>
          <a:p>
            <a:r>
              <a:rPr lang="tr-TR" b="1" dirty="0"/>
              <a:t>    Konağın belirli bir hücresi veya organında çoğalma işlemi gerçekleştirebiliyorlar.</a:t>
            </a:r>
          </a:p>
          <a:p>
            <a:r>
              <a:rPr lang="tr-TR" b="1" dirty="0"/>
              <a:t>    Bulaştırdıkları hastalıkların tedavisinde antibiyotik ilaçlar kullanılmaz, </a:t>
            </a:r>
            <a:r>
              <a:rPr lang="tr-TR" b="1" dirty="0" err="1"/>
              <a:t>viral</a:t>
            </a:r>
            <a:r>
              <a:rPr lang="tr-TR" b="1" dirty="0"/>
              <a:t> ilaçlar kullanılır</a:t>
            </a:r>
            <a:r>
              <a:rPr lang="tr-TR" dirty="0"/>
              <a:t>.</a:t>
            </a:r>
          </a:p>
        </p:txBody>
      </p:sp>
    </p:spTree>
    <p:extLst>
      <p:ext uri="{BB962C8B-B14F-4D97-AF65-F5344CB8AC3E}">
        <p14:creationId xmlns:p14="http://schemas.microsoft.com/office/powerpoint/2010/main" xmlns="" val="172848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A43F622-A004-CB6E-EF80-690A3F4FC01E}"/>
              </a:ext>
            </a:extLst>
          </p:cNvPr>
          <p:cNvSpPr>
            <a:spLocks noGrp="1"/>
          </p:cNvSpPr>
          <p:nvPr>
            <p:ph idx="1"/>
          </p:nvPr>
        </p:nvSpPr>
        <p:spPr>
          <a:xfrm>
            <a:off x="361950" y="642937"/>
            <a:ext cx="6543673" cy="6060281"/>
          </a:xfrm>
        </p:spPr>
        <p:txBody>
          <a:bodyPr/>
          <a:lstStyle/>
          <a:p>
            <a:pPr marL="0" indent="0">
              <a:buNone/>
            </a:pPr>
            <a:r>
              <a:rPr lang="tr-TR" dirty="0"/>
              <a:t> </a:t>
            </a:r>
            <a:r>
              <a:rPr lang="tr-TR" sz="5400" dirty="0" smtClean="0">
                <a:solidFill>
                  <a:srgbClr val="0070C0"/>
                </a:solidFill>
              </a:rPr>
              <a:t>1.UÇUK</a:t>
            </a:r>
          </a:p>
          <a:p>
            <a:pPr marL="0" indent="0">
              <a:buNone/>
            </a:pPr>
            <a:r>
              <a:rPr lang="tr-TR" dirty="0" smtClean="0"/>
              <a:t>     </a:t>
            </a:r>
            <a:endParaRPr lang="tr-TR" dirty="0"/>
          </a:p>
          <a:p>
            <a:pPr marL="0" indent="0">
              <a:buNone/>
            </a:pPr>
            <a:r>
              <a:rPr lang="tr-TR" b="1" dirty="0" smtClean="0"/>
              <a:t>Uçuğa </a:t>
            </a:r>
            <a:r>
              <a:rPr lang="tr-TR" b="1" dirty="0"/>
              <a:t>sebep olan virüs </a:t>
            </a:r>
            <a:r>
              <a:rPr lang="tr-TR" b="1" dirty="0" err="1"/>
              <a:t>Herpessimplextir</a:t>
            </a:r>
            <a:r>
              <a:rPr lang="tr-TR" b="1" dirty="0"/>
              <a:t>. </a:t>
            </a:r>
          </a:p>
          <a:p>
            <a:pPr marL="0" indent="0">
              <a:buNone/>
            </a:pPr>
            <a:r>
              <a:rPr lang="tr-TR" b="1" dirty="0" smtClean="0"/>
              <a:t>8 </a:t>
            </a:r>
            <a:r>
              <a:rPr lang="tr-TR" b="1" dirty="0"/>
              <a:t>türü bulunur ancak 3 tanesine aktif olarak rastlanır. </a:t>
            </a:r>
            <a:endParaRPr lang="tr-TR" b="1" dirty="0" smtClean="0"/>
          </a:p>
          <a:p>
            <a:pPr marL="0" indent="0">
              <a:buNone/>
            </a:pPr>
            <a:r>
              <a:rPr lang="tr-TR" b="1" dirty="0" smtClean="0"/>
              <a:t> </a:t>
            </a:r>
            <a:r>
              <a:rPr lang="tr-TR" b="1" dirty="0"/>
              <a:t>HSV-1’e ağız ve burun çevresinde rastlanır. HSV-2 ise </a:t>
            </a:r>
            <a:r>
              <a:rPr lang="tr-TR" b="1" dirty="0" err="1"/>
              <a:t>genital</a:t>
            </a:r>
            <a:r>
              <a:rPr lang="tr-TR" b="1" dirty="0"/>
              <a:t> bölgelerde olur. HSV-3 sinir uçlarına yerleşip zona hastalığına sebep olur. </a:t>
            </a:r>
          </a:p>
          <a:p>
            <a:pPr marL="0" indent="0">
              <a:buNone/>
            </a:pPr>
            <a:r>
              <a:rPr lang="tr-TR" b="1" dirty="0" smtClean="0"/>
              <a:t> </a:t>
            </a:r>
            <a:r>
              <a:rPr lang="tr-TR" b="1" dirty="0"/>
              <a:t>Tedavisi bulunmamaktadır.</a:t>
            </a:r>
          </a:p>
          <a:p>
            <a:pPr marL="0" indent="0">
              <a:buNone/>
            </a:pPr>
            <a:endParaRPr lang="tr-TR" dirty="0"/>
          </a:p>
          <a:p>
            <a:pPr marL="0" indent="0">
              <a:buNone/>
            </a:pPr>
            <a:endParaRPr lang="tr-TR" dirty="0"/>
          </a:p>
        </p:txBody>
      </p:sp>
      <p:pic>
        <p:nvPicPr>
          <p:cNvPr id="6" name="Resim 5">
            <a:extLst>
              <a:ext uri="{FF2B5EF4-FFF2-40B4-BE49-F238E27FC236}">
                <a16:creationId xmlns:a16="http://schemas.microsoft.com/office/drawing/2014/main" xmlns="" id="{BE9D8387-D3BD-EBB0-C61A-30206E02940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05624" y="0"/>
            <a:ext cx="5286375" cy="3429000"/>
          </a:xfrm>
          <a:prstGeom prst="rect">
            <a:avLst/>
          </a:prstGeom>
        </p:spPr>
      </p:pic>
      <p:pic>
        <p:nvPicPr>
          <p:cNvPr id="7" name="Resim 6">
            <a:extLst>
              <a:ext uri="{FF2B5EF4-FFF2-40B4-BE49-F238E27FC236}">
                <a16:creationId xmlns:a16="http://schemas.microsoft.com/office/drawing/2014/main" xmlns="" id="{9A44F073-033A-E5AC-97C0-2D1B4994AED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05624" y="3429000"/>
            <a:ext cx="5286376" cy="3429000"/>
          </a:xfrm>
          <a:prstGeom prst="rect">
            <a:avLst/>
          </a:prstGeom>
        </p:spPr>
      </p:pic>
    </p:spTree>
    <p:extLst>
      <p:ext uri="{BB962C8B-B14F-4D97-AF65-F5344CB8AC3E}">
        <p14:creationId xmlns:p14="http://schemas.microsoft.com/office/powerpoint/2010/main" xmlns="" val="160860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xmlns="" id="{4B6A9557-DA7A-446D-301C-8C652C041E5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715125" y="0"/>
            <a:ext cx="5486400" cy="3619500"/>
          </a:xfrm>
        </p:spPr>
      </p:pic>
      <p:pic>
        <p:nvPicPr>
          <p:cNvPr id="9" name="Resim 8">
            <a:extLst>
              <a:ext uri="{FF2B5EF4-FFF2-40B4-BE49-F238E27FC236}">
                <a16:creationId xmlns:a16="http://schemas.microsoft.com/office/drawing/2014/main" xmlns="" id="{97CD1ACF-7CBB-7F40-F36E-6FA707F2E0A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15125" y="3429000"/>
            <a:ext cx="5476875" cy="3429000"/>
          </a:xfrm>
          <a:prstGeom prst="rect">
            <a:avLst/>
          </a:prstGeom>
        </p:spPr>
      </p:pic>
      <p:sp>
        <p:nvSpPr>
          <p:cNvPr id="10" name="Metin kutusu 9">
            <a:extLst>
              <a:ext uri="{FF2B5EF4-FFF2-40B4-BE49-F238E27FC236}">
                <a16:creationId xmlns:a16="http://schemas.microsoft.com/office/drawing/2014/main" xmlns="" id="{A6DA74D5-C85D-E9A3-10B7-C078C3B8DAF0}"/>
              </a:ext>
            </a:extLst>
          </p:cNvPr>
          <p:cNvSpPr txBox="1"/>
          <p:nvPr/>
        </p:nvSpPr>
        <p:spPr>
          <a:xfrm>
            <a:off x="609600" y="396805"/>
            <a:ext cx="5181602" cy="923330"/>
          </a:xfrm>
          <a:prstGeom prst="rect">
            <a:avLst/>
          </a:prstGeom>
          <a:noFill/>
        </p:spPr>
        <p:txBody>
          <a:bodyPr wrap="square" rtlCol="0">
            <a:spAutoFit/>
          </a:bodyPr>
          <a:lstStyle/>
          <a:p>
            <a:pPr algn="l"/>
            <a:r>
              <a:rPr lang="tr-TR" sz="5400" dirty="0" smtClean="0">
                <a:solidFill>
                  <a:srgbClr val="0070C0"/>
                </a:solidFill>
              </a:rPr>
              <a:t>2.KUDUZ</a:t>
            </a:r>
            <a:endParaRPr lang="tr-TR" sz="5400" dirty="0">
              <a:solidFill>
                <a:srgbClr val="0070C0"/>
              </a:solidFill>
            </a:endParaRPr>
          </a:p>
        </p:txBody>
      </p:sp>
      <p:sp>
        <p:nvSpPr>
          <p:cNvPr id="11" name="Metin kutusu 10">
            <a:extLst>
              <a:ext uri="{FF2B5EF4-FFF2-40B4-BE49-F238E27FC236}">
                <a16:creationId xmlns:a16="http://schemas.microsoft.com/office/drawing/2014/main" xmlns="" id="{5EA5EF64-38BE-A325-F48C-9C982760EC76}"/>
              </a:ext>
            </a:extLst>
          </p:cNvPr>
          <p:cNvSpPr txBox="1"/>
          <p:nvPr/>
        </p:nvSpPr>
        <p:spPr>
          <a:xfrm>
            <a:off x="139303" y="2231769"/>
            <a:ext cx="5956697" cy="3970318"/>
          </a:xfrm>
          <a:prstGeom prst="rect">
            <a:avLst/>
          </a:prstGeom>
          <a:noFill/>
        </p:spPr>
        <p:txBody>
          <a:bodyPr wrap="square" rtlCol="0">
            <a:spAutoFit/>
          </a:bodyPr>
          <a:lstStyle/>
          <a:p>
            <a:pPr algn="just"/>
            <a:r>
              <a:rPr lang="tr-TR" sz="2800" b="1" dirty="0" smtClean="0"/>
              <a:t>İnsanlığın </a:t>
            </a:r>
            <a:r>
              <a:rPr lang="tr-TR" sz="2800" b="1" dirty="0"/>
              <a:t>eskiden beri korktuğu ve bildiği bir hastalıktır. Yani bilinen en eski hastalıklardandır. </a:t>
            </a:r>
          </a:p>
          <a:p>
            <a:pPr algn="just"/>
            <a:r>
              <a:rPr lang="tr-TR" sz="2800" b="1" dirty="0"/>
              <a:t> </a:t>
            </a:r>
            <a:r>
              <a:rPr lang="tr-TR" sz="2800" b="1" dirty="0" smtClean="0"/>
              <a:t>Aşısı </a:t>
            </a:r>
            <a:r>
              <a:rPr lang="tr-TR" sz="2800" b="1" dirty="0"/>
              <a:t>19. Yüzyılda </a:t>
            </a:r>
            <a:r>
              <a:rPr lang="tr-TR" sz="2800" b="1" dirty="0" err="1"/>
              <a:t>Pasteur</a:t>
            </a:r>
            <a:r>
              <a:rPr lang="tr-TR" sz="2800" b="1" dirty="0"/>
              <a:t> tarafından bulunmuştur. </a:t>
            </a:r>
          </a:p>
          <a:p>
            <a:pPr algn="just"/>
            <a:r>
              <a:rPr lang="tr-TR" sz="2800" b="1" dirty="0"/>
              <a:t> </a:t>
            </a:r>
            <a:r>
              <a:rPr lang="tr-TR" sz="2800" b="1" dirty="0" smtClean="0"/>
              <a:t>Hastalık </a:t>
            </a:r>
            <a:r>
              <a:rPr lang="tr-TR" sz="2800" b="1" dirty="0"/>
              <a:t>hasta hayvanın salyasının açık yaralara, göz ve buruna teması ve </a:t>
            </a:r>
            <a:r>
              <a:rPr lang="tr-TR" sz="2800" b="1" dirty="0" err="1"/>
              <a:t>enfekte</a:t>
            </a:r>
            <a:r>
              <a:rPr lang="tr-TR" sz="2800" b="1" dirty="0"/>
              <a:t> hayvan ve hayvan ürünlerinin çiğ olarak kullanılması sonucu bulaşır. </a:t>
            </a:r>
          </a:p>
        </p:txBody>
      </p:sp>
    </p:spTree>
    <p:extLst>
      <p:ext uri="{BB962C8B-B14F-4D97-AF65-F5344CB8AC3E}">
        <p14:creationId xmlns:p14="http://schemas.microsoft.com/office/powerpoint/2010/main" xmlns="" val="251099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xmlns="" id="{B36D8B49-4449-8088-EC9F-A0489FF91B1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572375" y="0"/>
            <a:ext cx="4619624" cy="3429000"/>
          </a:xfrm>
        </p:spPr>
      </p:pic>
      <p:pic>
        <p:nvPicPr>
          <p:cNvPr id="2" name="Resim 1">
            <a:extLst>
              <a:ext uri="{FF2B5EF4-FFF2-40B4-BE49-F238E27FC236}">
                <a16:creationId xmlns:a16="http://schemas.microsoft.com/office/drawing/2014/main" xmlns="" id="{51D63243-4B96-05F4-9E15-85B0552EABC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72375" y="3202781"/>
            <a:ext cx="4619624" cy="3655219"/>
          </a:xfrm>
          <a:prstGeom prst="rect">
            <a:avLst/>
          </a:prstGeom>
        </p:spPr>
      </p:pic>
      <p:sp>
        <p:nvSpPr>
          <p:cNvPr id="3" name="Metin kutusu 2">
            <a:extLst>
              <a:ext uri="{FF2B5EF4-FFF2-40B4-BE49-F238E27FC236}">
                <a16:creationId xmlns:a16="http://schemas.microsoft.com/office/drawing/2014/main" xmlns="" id="{55B2D0F3-E96B-41BD-CCA8-89CB398B4C70}"/>
              </a:ext>
            </a:extLst>
          </p:cNvPr>
          <p:cNvSpPr txBox="1"/>
          <p:nvPr/>
        </p:nvSpPr>
        <p:spPr>
          <a:xfrm>
            <a:off x="263352" y="559593"/>
            <a:ext cx="4106986" cy="1015663"/>
          </a:xfrm>
          <a:prstGeom prst="rect">
            <a:avLst/>
          </a:prstGeom>
          <a:noFill/>
        </p:spPr>
        <p:txBody>
          <a:bodyPr wrap="square" rtlCol="0">
            <a:spAutoFit/>
          </a:bodyPr>
          <a:lstStyle/>
          <a:p>
            <a:pPr algn="l"/>
            <a:r>
              <a:rPr lang="tr-TR" sz="5400" dirty="0" smtClean="0">
                <a:solidFill>
                  <a:srgbClr val="0070C0"/>
                </a:solidFill>
              </a:rPr>
              <a:t>3. </a:t>
            </a:r>
            <a:r>
              <a:rPr lang="tr-TR" sz="6000" dirty="0" smtClean="0">
                <a:solidFill>
                  <a:srgbClr val="0070C0"/>
                </a:solidFill>
              </a:rPr>
              <a:t>GRİP</a:t>
            </a:r>
            <a:endParaRPr lang="tr-TR" sz="6000" dirty="0">
              <a:solidFill>
                <a:srgbClr val="0070C0"/>
              </a:solidFill>
            </a:endParaRPr>
          </a:p>
        </p:txBody>
      </p:sp>
      <p:sp>
        <p:nvSpPr>
          <p:cNvPr id="4" name="Metin kutusu 3">
            <a:extLst>
              <a:ext uri="{FF2B5EF4-FFF2-40B4-BE49-F238E27FC236}">
                <a16:creationId xmlns:a16="http://schemas.microsoft.com/office/drawing/2014/main" xmlns="" id="{1076CCA2-A897-C7E9-9822-AADD1F1AF12F}"/>
              </a:ext>
            </a:extLst>
          </p:cNvPr>
          <p:cNvSpPr txBox="1"/>
          <p:nvPr/>
        </p:nvSpPr>
        <p:spPr>
          <a:xfrm>
            <a:off x="263352" y="1268760"/>
            <a:ext cx="6747048" cy="5262979"/>
          </a:xfrm>
          <a:prstGeom prst="rect">
            <a:avLst/>
          </a:prstGeom>
          <a:noFill/>
        </p:spPr>
        <p:txBody>
          <a:bodyPr wrap="square" rtlCol="0">
            <a:spAutoFit/>
          </a:bodyPr>
          <a:lstStyle/>
          <a:p>
            <a:pPr algn="just"/>
            <a:r>
              <a:rPr lang="tr-TR" sz="2800" b="1" dirty="0" smtClean="0"/>
              <a:t>Gribe </a:t>
            </a:r>
            <a:r>
              <a:rPr lang="tr-TR" sz="2800" b="1" dirty="0" err="1"/>
              <a:t>influenza</a:t>
            </a:r>
            <a:r>
              <a:rPr lang="tr-TR" sz="2800" b="1" dirty="0"/>
              <a:t> virüsü sebep olur. Çok fazla sayıda alt tipi bulunmaktadır. Bu yüzden her yıl farklı tipi hastalık yapabilir. </a:t>
            </a:r>
            <a:r>
              <a:rPr lang="tr-TR" sz="2800" b="1" dirty="0" smtClean="0"/>
              <a:t>                    </a:t>
            </a:r>
          </a:p>
          <a:p>
            <a:pPr algn="just"/>
            <a:endParaRPr lang="tr-TR" sz="2800" b="1" dirty="0"/>
          </a:p>
          <a:p>
            <a:pPr algn="just"/>
            <a:r>
              <a:rPr lang="tr-TR" sz="2800" b="1" dirty="0" smtClean="0"/>
              <a:t> Sonbahar</a:t>
            </a:r>
            <a:r>
              <a:rPr lang="tr-TR" sz="2800" b="1" dirty="0"/>
              <a:t>, kış ve ilkbahar mevsimlerinde sık görülen, çabuk bulaşan bir solunum yolu enfeksiyonudur.</a:t>
            </a:r>
          </a:p>
          <a:p>
            <a:pPr algn="just"/>
            <a:endParaRPr lang="tr-TR" sz="2800" b="1" dirty="0"/>
          </a:p>
          <a:p>
            <a:pPr algn="just"/>
            <a:r>
              <a:rPr lang="tr-TR" sz="2800" b="1" dirty="0" smtClean="0"/>
              <a:t> </a:t>
            </a:r>
            <a:r>
              <a:rPr lang="tr-TR" sz="2800" b="1" dirty="0"/>
              <a:t>Virüsleri zamanla mutasyona uğrayarak </a:t>
            </a:r>
            <a:r>
              <a:rPr lang="tr-TR" sz="2800" b="1" dirty="0" smtClean="0"/>
              <a:t>gelişim göstermişlerdir</a:t>
            </a:r>
            <a:r>
              <a:rPr lang="tr-TR" sz="2800" b="1" dirty="0"/>
              <a:t>. Dolayısıyla hastalıktan sonra tekrar tekrar hasta olabiliriz.</a:t>
            </a:r>
          </a:p>
        </p:txBody>
      </p:sp>
    </p:spTree>
    <p:extLst>
      <p:ext uri="{BB962C8B-B14F-4D97-AF65-F5344CB8AC3E}">
        <p14:creationId xmlns:p14="http://schemas.microsoft.com/office/powerpoint/2010/main" xmlns="" val="238371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xmlns="" id="{214164E7-953C-2627-2B84-6F892C0B708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703220" y="940593"/>
            <a:ext cx="5488780" cy="5405438"/>
          </a:xfrm>
        </p:spPr>
      </p:pic>
      <p:sp>
        <p:nvSpPr>
          <p:cNvPr id="8" name="Metin kutusu 7">
            <a:extLst>
              <a:ext uri="{FF2B5EF4-FFF2-40B4-BE49-F238E27FC236}">
                <a16:creationId xmlns:a16="http://schemas.microsoft.com/office/drawing/2014/main" xmlns="" id="{EA850BA9-C4C6-856B-5B72-FC9245F5DC28}"/>
              </a:ext>
            </a:extLst>
          </p:cNvPr>
          <p:cNvSpPr txBox="1"/>
          <p:nvPr/>
        </p:nvSpPr>
        <p:spPr>
          <a:xfrm flipH="1">
            <a:off x="263352" y="740610"/>
            <a:ext cx="4892052" cy="923330"/>
          </a:xfrm>
          <a:prstGeom prst="rect">
            <a:avLst/>
          </a:prstGeom>
          <a:noFill/>
        </p:spPr>
        <p:txBody>
          <a:bodyPr wrap="square" rtlCol="0">
            <a:spAutoFit/>
          </a:bodyPr>
          <a:lstStyle/>
          <a:p>
            <a:pPr algn="l"/>
            <a:r>
              <a:rPr lang="tr-TR" sz="5400" dirty="0" smtClean="0">
                <a:solidFill>
                  <a:srgbClr val="0070C0"/>
                </a:solidFill>
              </a:rPr>
              <a:t>4. AIDS</a:t>
            </a:r>
            <a:endParaRPr lang="tr-TR" sz="5400" dirty="0">
              <a:solidFill>
                <a:srgbClr val="0070C0"/>
              </a:solidFill>
            </a:endParaRPr>
          </a:p>
        </p:txBody>
      </p:sp>
      <p:sp>
        <p:nvSpPr>
          <p:cNvPr id="9" name="Metin kutusu 8">
            <a:extLst>
              <a:ext uri="{FF2B5EF4-FFF2-40B4-BE49-F238E27FC236}">
                <a16:creationId xmlns:a16="http://schemas.microsoft.com/office/drawing/2014/main" xmlns="" id="{84FA96C8-0565-0751-C9EF-B37A523F6ECB}"/>
              </a:ext>
            </a:extLst>
          </p:cNvPr>
          <p:cNvSpPr txBox="1"/>
          <p:nvPr/>
        </p:nvSpPr>
        <p:spPr>
          <a:xfrm>
            <a:off x="0" y="1661517"/>
            <a:ext cx="7093744" cy="4832092"/>
          </a:xfrm>
          <a:prstGeom prst="rect">
            <a:avLst/>
          </a:prstGeom>
          <a:noFill/>
        </p:spPr>
        <p:txBody>
          <a:bodyPr wrap="square" rtlCol="0">
            <a:spAutoFit/>
          </a:bodyPr>
          <a:lstStyle/>
          <a:p>
            <a:pPr algn="l"/>
            <a:r>
              <a:rPr lang="tr-TR" dirty="0"/>
              <a:t>   </a:t>
            </a:r>
            <a:r>
              <a:rPr lang="tr-TR" sz="2800" b="1" dirty="0" smtClean="0"/>
              <a:t>AIDS </a:t>
            </a:r>
            <a:r>
              <a:rPr lang="tr-TR" sz="2800" b="1" dirty="0"/>
              <a:t>hastalıklarına sebep olan virüslerin genel adına HIV denir. AIDS; kan, plazma, idrar, ter, gözyaşı, salya, sperm, </a:t>
            </a:r>
            <a:r>
              <a:rPr lang="tr-TR" sz="2800" b="1" dirty="0" err="1"/>
              <a:t>genital</a:t>
            </a:r>
            <a:r>
              <a:rPr lang="tr-TR" sz="2800" b="1" dirty="0"/>
              <a:t> sıvı, beyin-omurilik sıvısı, kemik iliği, lenf bezleri ve anne sütü HIV virüsü içerebilir. Ancak AIDS en fazla kan, cinsel salgılar, anne sütü ve kan-organ nakli sırasında bulaşmaktadır.</a:t>
            </a:r>
          </a:p>
          <a:p>
            <a:pPr algn="l"/>
            <a:endParaRPr lang="tr-TR" sz="2800" b="1" dirty="0" smtClean="0"/>
          </a:p>
          <a:p>
            <a:pPr algn="l"/>
            <a:r>
              <a:rPr lang="tr-TR" sz="2800" b="1" dirty="0" smtClean="0"/>
              <a:t>Tedavide </a:t>
            </a:r>
            <a:r>
              <a:rPr lang="tr-TR" sz="2800" b="1" dirty="0"/>
              <a:t>amaç hastanın bağışıklık sistemini güçlendirmektir. Virüsü ortadan kaldıran bir tedavi henüz yoktur</a:t>
            </a:r>
            <a:r>
              <a:rPr lang="tr-TR" b="1" dirty="0"/>
              <a:t>. </a:t>
            </a:r>
          </a:p>
        </p:txBody>
      </p:sp>
    </p:spTree>
    <p:extLst>
      <p:ext uri="{BB962C8B-B14F-4D97-AF65-F5344CB8AC3E}">
        <p14:creationId xmlns:p14="http://schemas.microsoft.com/office/powerpoint/2010/main" xmlns="" val="5436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69251D51-705C-7560-0AC7-ABCC6327106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857750" y="0"/>
            <a:ext cx="7334250" cy="3524250"/>
          </a:xfrm>
        </p:spPr>
      </p:pic>
      <p:sp>
        <p:nvSpPr>
          <p:cNvPr id="6" name="Metin kutusu 5">
            <a:extLst>
              <a:ext uri="{FF2B5EF4-FFF2-40B4-BE49-F238E27FC236}">
                <a16:creationId xmlns:a16="http://schemas.microsoft.com/office/drawing/2014/main" xmlns="" id="{47C2F00C-CDA7-D958-4A89-32911CF2614C}"/>
              </a:ext>
            </a:extLst>
          </p:cNvPr>
          <p:cNvSpPr txBox="1"/>
          <p:nvPr/>
        </p:nvSpPr>
        <p:spPr>
          <a:xfrm>
            <a:off x="263352" y="260648"/>
            <a:ext cx="4224337" cy="923330"/>
          </a:xfrm>
          <a:prstGeom prst="rect">
            <a:avLst/>
          </a:prstGeom>
          <a:noFill/>
        </p:spPr>
        <p:txBody>
          <a:bodyPr wrap="square" rtlCol="0">
            <a:spAutoFit/>
          </a:bodyPr>
          <a:lstStyle/>
          <a:p>
            <a:pPr algn="l"/>
            <a:r>
              <a:rPr lang="tr-TR" sz="5400" dirty="0" smtClean="0">
                <a:solidFill>
                  <a:srgbClr val="0070C0"/>
                </a:solidFill>
              </a:rPr>
              <a:t>5. HEPATİT</a:t>
            </a:r>
            <a:endParaRPr lang="tr-TR" sz="5400" dirty="0">
              <a:solidFill>
                <a:srgbClr val="0070C0"/>
              </a:solidFill>
            </a:endParaRPr>
          </a:p>
        </p:txBody>
      </p:sp>
      <p:sp>
        <p:nvSpPr>
          <p:cNvPr id="7" name="Metin kutusu 6">
            <a:extLst>
              <a:ext uri="{FF2B5EF4-FFF2-40B4-BE49-F238E27FC236}">
                <a16:creationId xmlns:a16="http://schemas.microsoft.com/office/drawing/2014/main" xmlns="" id="{A9E975A1-5B13-7EDA-FF43-463375D56398}"/>
              </a:ext>
            </a:extLst>
          </p:cNvPr>
          <p:cNvSpPr txBox="1"/>
          <p:nvPr/>
        </p:nvSpPr>
        <p:spPr>
          <a:xfrm>
            <a:off x="335360" y="1052736"/>
            <a:ext cx="4236639" cy="5693866"/>
          </a:xfrm>
          <a:prstGeom prst="rect">
            <a:avLst/>
          </a:prstGeom>
          <a:noFill/>
        </p:spPr>
        <p:txBody>
          <a:bodyPr wrap="square" rtlCol="0">
            <a:spAutoFit/>
          </a:bodyPr>
          <a:lstStyle/>
          <a:p>
            <a:pPr algn="just"/>
            <a:r>
              <a:rPr lang="tr-TR" sz="2800" b="1" dirty="0" smtClean="0"/>
              <a:t>Karaciğer </a:t>
            </a:r>
            <a:r>
              <a:rPr lang="tr-TR" sz="2800" b="1" dirty="0"/>
              <a:t>hücrelerinin iltihaplanması sonucu ortaya çıkan bir hastalıktır. Bu hastalıkta en büyük rolü virüsler oynar. 7 çeşidi bulunur. Bunlar A,B,C,D,G,F olarak adlandırılırlar.</a:t>
            </a:r>
          </a:p>
          <a:p>
            <a:pPr algn="just"/>
            <a:r>
              <a:rPr lang="tr-TR" sz="2800" b="1" dirty="0"/>
              <a:t>    Hepatit A ülkemizde genelde ilkokul çocukları arasında görülür. Temizliğe dikkat edilmeyen yerlerde çok kolay bir şekilde bulaşır. </a:t>
            </a:r>
          </a:p>
        </p:txBody>
      </p:sp>
      <p:sp>
        <p:nvSpPr>
          <p:cNvPr id="10" name="Metin kutusu 9">
            <a:extLst>
              <a:ext uri="{FF2B5EF4-FFF2-40B4-BE49-F238E27FC236}">
                <a16:creationId xmlns:a16="http://schemas.microsoft.com/office/drawing/2014/main" xmlns="" id="{775313E0-4E43-83F1-133C-288F830B73C5}"/>
              </a:ext>
            </a:extLst>
          </p:cNvPr>
          <p:cNvSpPr txBox="1"/>
          <p:nvPr/>
        </p:nvSpPr>
        <p:spPr>
          <a:xfrm>
            <a:off x="5079206" y="3749457"/>
            <a:ext cx="6891338" cy="3108543"/>
          </a:xfrm>
          <a:prstGeom prst="rect">
            <a:avLst/>
          </a:prstGeom>
          <a:noFill/>
        </p:spPr>
        <p:txBody>
          <a:bodyPr wrap="square" rtlCol="0">
            <a:spAutoFit/>
          </a:bodyPr>
          <a:lstStyle/>
          <a:p>
            <a:pPr algn="l"/>
            <a:r>
              <a:rPr lang="tr-TR" sz="2800" dirty="0" smtClean="0"/>
              <a:t> </a:t>
            </a:r>
            <a:r>
              <a:rPr lang="tr-TR" sz="2800" b="1" dirty="0"/>
              <a:t>Hepatit B ve C’ye sebep olan virüsler sinsidir. Fark edilmeden içeri alınmış olabilir ve konakta hiç belirti göstermeyebilir. Hepatit A ve B’den korunmanın en etkili yolu aşıdır. Ülkemizde çocuklara bu aşılar uygulanmaktadır. Hepatit C’ye karşı etkili bir aşı yoktur.</a:t>
            </a:r>
          </a:p>
        </p:txBody>
      </p:sp>
    </p:spTree>
    <p:extLst>
      <p:ext uri="{BB962C8B-B14F-4D97-AF65-F5344CB8AC3E}">
        <p14:creationId xmlns:p14="http://schemas.microsoft.com/office/powerpoint/2010/main" xmlns="" val="395109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583E82F5-CE22-A97F-BAD3-BB22D7E4432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67376" y="0"/>
            <a:ext cx="6524624" cy="6858000"/>
          </a:xfrm>
        </p:spPr>
      </p:pic>
      <p:sp>
        <p:nvSpPr>
          <p:cNvPr id="5" name="Metin kutusu 4">
            <a:extLst>
              <a:ext uri="{FF2B5EF4-FFF2-40B4-BE49-F238E27FC236}">
                <a16:creationId xmlns:a16="http://schemas.microsoft.com/office/drawing/2014/main" xmlns="" id="{CB3C2FA7-F01A-5599-EB22-E9093A8604F8}"/>
              </a:ext>
            </a:extLst>
          </p:cNvPr>
          <p:cNvSpPr txBox="1"/>
          <p:nvPr/>
        </p:nvSpPr>
        <p:spPr>
          <a:xfrm>
            <a:off x="335360" y="478631"/>
            <a:ext cx="4621716" cy="923330"/>
          </a:xfrm>
          <a:prstGeom prst="rect">
            <a:avLst/>
          </a:prstGeom>
          <a:noFill/>
        </p:spPr>
        <p:txBody>
          <a:bodyPr wrap="square" rtlCol="0">
            <a:spAutoFit/>
          </a:bodyPr>
          <a:lstStyle/>
          <a:p>
            <a:pPr algn="l"/>
            <a:r>
              <a:rPr lang="tr-TR" sz="5400" dirty="0" smtClean="0">
                <a:solidFill>
                  <a:srgbClr val="0070C0"/>
                </a:solidFill>
              </a:rPr>
              <a:t>6. KIZAMIK</a:t>
            </a:r>
            <a:r>
              <a:rPr lang="tr-TR" dirty="0" smtClean="0">
                <a:solidFill>
                  <a:srgbClr val="0070C0"/>
                </a:solidFill>
              </a:rPr>
              <a:t> </a:t>
            </a:r>
            <a:endParaRPr lang="tr-TR" dirty="0">
              <a:solidFill>
                <a:srgbClr val="0070C0"/>
              </a:solidFill>
            </a:endParaRPr>
          </a:p>
        </p:txBody>
      </p:sp>
      <p:sp>
        <p:nvSpPr>
          <p:cNvPr id="6" name="Metin kutusu 5">
            <a:extLst>
              <a:ext uri="{FF2B5EF4-FFF2-40B4-BE49-F238E27FC236}">
                <a16:creationId xmlns:a16="http://schemas.microsoft.com/office/drawing/2014/main" xmlns="" id="{9B460B65-E802-9968-5874-0414F58ABF98}"/>
              </a:ext>
            </a:extLst>
          </p:cNvPr>
          <p:cNvSpPr txBox="1"/>
          <p:nvPr/>
        </p:nvSpPr>
        <p:spPr>
          <a:xfrm>
            <a:off x="335360" y="1556792"/>
            <a:ext cx="5332015" cy="3970318"/>
          </a:xfrm>
          <a:prstGeom prst="rect">
            <a:avLst/>
          </a:prstGeom>
          <a:noFill/>
        </p:spPr>
        <p:txBody>
          <a:bodyPr wrap="square" rtlCol="0">
            <a:spAutoFit/>
          </a:bodyPr>
          <a:lstStyle/>
          <a:p>
            <a:pPr algn="just"/>
            <a:r>
              <a:rPr lang="tr-TR" sz="2800" b="1" dirty="0"/>
              <a:t>RNA virüsüdür. Bulaşıcılığı çok yüksek olan, ağır seyreden, çocukluk yaş grubunda daha sık olmak üzere her yaşta görülebilen döküntülü bir enfeksiyon hastalığıdır. Özellikle kış ve ilkbahar aylarında görülür. Kızamık geçiren kişiler, hastalığa ömür boyu bağışıklık kazanırlar</a:t>
            </a:r>
            <a:r>
              <a:rPr lang="tr-TR" b="1" dirty="0"/>
              <a:t>.</a:t>
            </a:r>
          </a:p>
        </p:txBody>
      </p:sp>
    </p:spTree>
    <p:extLst>
      <p:ext uri="{BB962C8B-B14F-4D97-AF65-F5344CB8AC3E}">
        <p14:creationId xmlns:p14="http://schemas.microsoft.com/office/powerpoint/2010/main" xmlns="" val="10528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6C39EFF0-7735-D591-6FF7-8AF85408358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511207" y="0"/>
            <a:ext cx="5680793" cy="3583781"/>
          </a:xfrm>
        </p:spPr>
      </p:pic>
      <p:sp>
        <p:nvSpPr>
          <p:cNvPr id="5" name="Metin kutusu 4">
            <a:extLst>
              <a:ext uri="{FF2B5EF4-FFF2-40B4-BE49-F238E27FC236}">
                <a16:creationId xmlns:a16="http://schemas.microsoft.com/office/drawing/2014/main" xmlns="" id="{AB75BC3B-F059-DA8D-DE57-BE5E2073D304}"/>
              </a:ext>
            </a:extLst>
          </p:cNvPr>
          <p:cNvSpPr txBox="1"/>
          <p:nvPr/>
        </p:nvSpPr>
        <p:spPr>
          <a:xfrm>
            <a:off x="0" y="142875"/>
            <a:ext cx="6672063" cy="1661993"/>
          </a:xfrm>
          <a:prstGeom prst="rect">
            <a:avLst/>
          </a:prstGeom>
          <a:noFill/>
        </p:spPr>
        <p:txBody>
          <a:bodyPr wrap="square" rtlCol="0">
            <a:spAutoFit/>
          </a:bodyPr>
          <a:lstStyle/>
          <a:p>
            <a:pPr algn="l"/>
            <a:r>
              <a:rPr lang="tr-TR" sz="5400" dirty="0" smtClean="0">
                <a:solidFill>
                  <a:srgbClr val="0070C0"/>
                </a:solidFill>
              </a:rPr>
              <a:t>7. </a:t>
            </a:r>
            <a:r>
              <a:rPr lang="tr-TR" sz="4800" dirty="0" smtClean="0">
                <a:solidFill>
                  <a:srgbClr val="0070C0"/>
                </a:solidFill>
              </a:rPr>
              <a:t>KIRIM KONGO KANAMALI ATEŞİ(KKKA) </a:t>
            </a:r>
            <a:endParaRPr lang="tr-TR" sz="4800" dirty="0">
              <a:solidFill>
                <a:srgbClr val="0070C0"/>
              </a:solidFill>
            </a:endParaRPr>
          </a:p>
        </p:txBody>
      </p:sp>
      <p:sp>
        <p:nvSpPr>
          <p:cNvPr id="6" name="Metin kutusu 5">
            <a:extLst>
              <a:ext uri="{FF2B5EF4-FFF2-40B4-BE49-F238E27FC236}">
                <a16:creationId xmlns:a16="http://schemas.microsoft.com/office/drawing/2014/main" xmlns="" id="{143AA180-B1E6-A131-3DA7-691E975A4FB6}"/>
              </a:ext>
            </a:extLst>
          </p:cNvPr>
          <p:cNvSpPr txBox="1"/>
          <p:nvPr/>
        </p:nvSpPr>
        <p:spPr>
          <a:xfrm>
            <a:off x="139303" y="2175668"/>
            <a:ext cx="5766197" cy="4401205"/>
          </a:xfrm>
          <a:prstGeom prst="rect">
            <a:avLst/>
          </a:prstGeom>
          <a:noFill/>
        </p:spPr>
        <p:txBody>
          <a:bodyPr wrap="square" rtlCol="0">
            <a:spAutoFit/>
          </a:bodyPr>
          <a:lstStyle/>
          <a:p>
            <a:pPr algn="l"/>
            <a:r>
              <a:rPr lang="tr-TR" sz="2800" b="1" dirty="0" smtClean="0"/>
              <a:t>Keneler </a:t>
            </a:r>
            <a:r>
              <a:rPr lang="tr-TR" sz="2800" b="1" dirty="0"/>
              <a:t>tarafından taşınır. RNA virüsüdür. KKKA </a:t>
            </a:r>
            <a:r>
              <a:rPr lang="tr-TR" sz="2800" b="1" dirty="0" err="1"/>
              <a:t>zoonotik</a:t>
            </a:r>
            <a:r>
              <a:rPr lang="tr-TR" sz="2800" b="1" dirty="0"/>
              <a:t> bir virüstür yani hayvandan insana bulaşır.  Ülkemiz keneler için yaşamaya çok uygun bir arazidir. Keneler bir sürü hayvana yapışır en sonunda insana yapışır. Yapışan bu keneyi el yoluyla çıkarmaya çalışmak, bu hastalığın bulaşmasına neden olur. Ancak hayvanlarda hastalık gözlemlenmez.</a:t>
            </a:r>
            <a:r>
              <a:rPr lang="tr-TR" b="1" dirty="0"/>
              <a:t> </a:t>
            </a:r>
          </a:p>
        </p:txBody>
      </p:sp>
      <p:sp>
        <p:nvSpPr>
          <p:cNvPr id="7" name="Metin kutusu 6">
            <a:extLst>
              <a:ext uri="{FF2B5EF4-FFF2-40B4-BE49-F238E27FC236}">
                <a16:creationId xmlns:a16="http://schemas.microsoft.com/office/drawing/2014/main" xmlns="" id="{3B097B71-020B-09CA-B0FE-81A2BE3D6095}"/>
              </a:ext>
            </a:extLst>
          </p:cNvPr>
          <p:cNvSpPr txBox="1"/>
          <p:nvPr/>
        </p:nvSpPr>
        <p:spPr>
          <a:xfrm>
            <a:off x="5822156" y="3749457"/>
            <a:ext cx="6369844" cy="1384995"/>
          </a:xfrm>
          <a:prstGeom prst="rect">
            <a:avLst/>
          </a:prstGeom>
          <a:noFill/>
        </p:spPr>
        <p:txBody>
          <a:bodyPr wrap="square" rtlCol="0">
            <a:spAutoFit/>
          </a:bodyPr>
          <a:lstStyle/>
          <a:p>
            <a:pPr algn="l"/>
            <a:r>
              <a:rPr lang="tr-TR" sz="2800" dirty="0" smtClean="0"/>
              <a:t> </a:t>
            </a:r>
            <a:r>
              <a:rPr lang="tr-TR" sz="2800" b="1" dirty="0"/>
              <a:t>Eğer bir kene tutunduysa yapılması gereken; acilen bir sağlık kuruluşuna </a:t>
            </a:r>
            <a:r>
              <a:rPr lang="tr-TR" sz="2800" b="1" dirty="0" smtClean="0"/>
              <a:t>başvurulması gerekir</a:t>
            </a:r>
            <a:r>
              <a:rPr lang="tr-TR" b="1" dirty="0" smtClean="0"/>
              <a:t>.</a:t>
            </a:r>
            <a:endParaRPr lang="tr-TR" b="1" dirty="0"/>
          </a:p>
        </p:txBody>
      </p:sp>
    </p:spTree>
    <p:extLst>
      <p:ext uri="{BB962C8B-B14F-4D97-AF65-F5344CB8AC3E}">
        <p14:creationId xmlns:p14="http://schemas.microsoft.com/office/powerpoint/2010/main" xmlns="" val="31496433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574</Words>
  <Application>Microsoft Office PowerPoint</Application>
  <PresentationFormat>Özel</PresentationFormat>
  <Paragraphs>49</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VİRÜSLER</vt:lpstr>
      <vt:lpstr>Slayt 2</vt:lpstr>
      <vt:lpstr>Slayt 3</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Virüsler</dc:title>
  <dc:creator>eray terzioğlu</dc:creator>
  <cp:lastModifiedBy>bahti</cp:lastModifiedBy>
  <cp:revision>31</cp:revision>
  <dcterms:created xsi:type="dcterms:W3CDTF">2024-02-06T14:57:19Z</dcterms:created>
  <dcterms:modified xsi:type="dcterms:W3CDTF">2024-02-11T17:28:53Z</dcterms:modified>
</cp:coreProperties>
</file>