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7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4099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4787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0485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4431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683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5279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4674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6148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9981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0091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1817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pPr/>
              <a:t>11.02.2024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1246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Resim 3" descr="çiçek, fraktal çizim içeren bir resim&#10;&#10;Açıklama otomatik olarak oluşturuldu">
            <a:extLst>
              <a:ext uri="{FF2B5EF4-FFF2-40B4-BE49-F238E27FC236}">
                <a16:creationId xmlns:a16="http://schemas.microsoft.com/office/drawing/2014/main" xmlns="" id="{147C42C7-64F9-E797-F74E-ABE7D20B47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8012" b="7718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     BAĞIŞIKLIK SİSTEMİ </a:t>
            </a:r>
          </a:p>
        </p:txBody>
      </p:sp>
    </p:spTree>
    <p:extLst>
      <p:ext uri="{BB962C8B-B14F-4D97-AF65-F5344CB8AC3E}">
        <p14:creationId xmlns:p14="http://schemas.microsoft.com/office/powerpoint/2010/main" xmlns="" val="1674425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>
            <a:extLst>
              <a:ext uri="{FF2B5EF4-FFF2-40B4-BE49-F238E27FC236}">
                <a16:creationId xmlns:a16="http://schemas.microsoft.com/office/drawing/2014/main" xmlns="" id="{79082997-5BD0-EBED-D592-32C3CD6360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5997" y="1107281"/>
            <a:ext cx="10289222" cy="4632326"/>
          </a:xfrm>
        </p:spPr>
      </p:pic>
    </p:spTree>
    <p:extLst>
      <p:ext uri="{BB962C8B-B14F-4D97-AF65-F5344CB8AC3E}">
        <p14:creationId xmlns:p14="http://schemas.microsoft.com/office/powerpoint/2010/main" xmlns="" val="143609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3EAA8B00-6196-A0AE-576A-035205BD8F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4844" y="797719"/>
            <a:ext cx="10668000" cy="5262561"/>
          </a:xfrm>
        </p:spPr>
      </p:pic>
    </p:spTree>
    <p:extLst>
      <p:ext uri="{BB962C8B-B14F-4D97-AF65-F5344CB8AC3E}">
        <p14:creationId xmlns:p14="http://schemas.microsoft.com/office/powerpoint/2010/main" xmlns="" val="334209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32165" cy="2908162"/>
          </a:xfrm>
        </p:spPr>
        <p:txBody>
          <a:bodyPr>
            <a:normAutofit fontScale="90000"/>
          </a:bodyPr>
          <a:lstStyle/>
          <a:p>
            <a:pPr algn="just"/>
            <a:r>
              <a:rPr lang="tr-TR" b="1" dirty="0" smtClean="0">
                <a:solidFill>
                  <a:srgbClr val="FF0000"/>
                </a:solidFill>
              </a:rPr>
              <a:t>A. Doğal bağışıklık:</a:t>
            </a:r>
            <a:r>
              <a:rPr lang="tr-TR" b="1" dirty="0" smtClean="0"/>
              <a:t> </a:t>
            </a:r>
            <a:r>
              <a:rPr lang="tr-TR" dirty="0" smtClean="0"/>
              <a:t>Vücudumuzun herhangi bir hastalık etkenine karşı doğuştan dirençli olmasıdır.  Savunmanın 1. ve 2. hattını oluşturan yapılar tarafından sağlanır.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95130" y="3366051"/>
            <a:ext cx="10558670" cy="2810911"/>
          </a:xfrm>
        </p:spPr>
        <p:txBody>
          <a:bodyPr/>
          <a:lstStyle/>
          <a:p>
            <a:pPr marL="0" indent="0" algn="just">
              <a:buNone/>
            </a:pPr>
            <a:r>
              <a:rPr lang="tr-TR" sz="4000" b="1" dirty="0" smtClean="0">
                <a:solidFill>
                  <a:srgbClr val="FF0000"/>
                </a:solidFill>
              </a:rPr>
              <a:t>B. Kazanılmış bağışıklık:</a:t>
            </a:r>
            <a:r>
              <a:rPr lang="tr-TR" sz="4000" b="1" dirty="0" smtClean="0"/>
              <a:t> </a:t>
            </a:r>
            <a:r>
              <a:rPr lang="tr-TR" sz="4000" dirty="0" smtClean="0"/>
              <a:t>Aktif ve pasif olarak iki şekilde kazanılır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48711" y="40716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rgbClr val="FF0000"/>
                </a:solidFill>
              </a:rPr>
              <a:t>1. Aktif bağışıklık:</a:t>
            </a:r>
            <a:r>
              <a:rPr lang="tr-TR" dirty="0" smtClean="0"/>
              <a:t> Hastalık etkeni mikroorganizmaların ya </a:t>
            </a:r>
            <a:r>
              <a:rPr lang="tr-TR" dirty="0"/>
              <a:t>da mikroorganizmalara ait </a:t>
            </a:r>
            <a:r>
              <a:rPr lang="tr-TR" dirty="0" smtClean="0"/>
              <a:t>maddelerin vücuda girmesi durumunda vücudun bu antijenlere karşı B ve T lenfositleri ile savunma yapmasıdır. İki şekilde kazanılır.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08384" y="3763616"/>
            <a:ext cx="10952692" cy="241334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tr-TR" b="1" dirty="0" smtClean="0"/>
          </a:p>
          <a:p>
            <a:endParaRPr lang="tr-TR" b="1" dirty="0" smtClean="0"/>
          </a:p>
          <a:p>
            <a:pPr marL="0" indent="0">
              <a:buNone/>
            </a:pPr>
            <a:r>
              <a:rPr lang="tr-TR" sz="7300" b="1" dirty="0" smtClean="0">
                <a:solidFill>
                  <a:srgbClr val="FF0000"/>
                </a:solidFill>
              </a:rPr>
              <a:t>2. Pasif Bağışıklık:</a:t>
            </a:r>
            <a:r>
              <a:rPr lang="tr-TR" sz="5700" b="1" dirty="0" smtClean="0"/>
              <a:t> </a:t>
            </a:r>
            <a:r>
              <a:rPr lang="tr-TR" sz="7300" dirty="0" smtClean="0"/>
              <a:t>Hastalanmış kişilere başka bir canlının vücudunda geliştirilen antikorların hazır olarak verilmesine ve bu yolla bağışıklık kazanılmasına denir.</a:t>
            </a:r>
            <a:r>
              <a:rPr lang="tr-TR" sz="4700" dirty="0" smtClean="0"/>
              <a:t> </a:t>
            </a:r>
            <a:endParaRPr lang="tr-TR" sz="4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9113" y="1192696"/>
            <a:ext cx="10717695" cy="564253"/>
          </a:xfrm>
        </p:spPr>
        <p:txBody>
          <a:bodyPr>
            <a:normAutofit fontScale="90000"/>
          </a:bodyPr>
          <a:lstStyle/>
          <a:p>
            <a:r>
              <a:rPr lang="tr-TR" sz="6000" dirty="0" smtClean="0">
                <a:latin typeface="Arial Black" pitchFamily="34" charset="0"/>
              </a:rPr>
              <a:t/>
            </a:r>
            <a:br>
              <a:rPr lang="tr-TR" sz="6000" dirty="0" smtClean="0">
                <a:latin typeface="Arial Black" pitchFamily="34" charset="0"/>
              </a:rPr>
            </a:br>
            <a:r>
              <a:rPr lang="tr-TR" sz="6000" dirty="0" smtClean="0">
                <a:latin typeface="Arial Black" pitchFamily="34" charset="0"/>
              </a:rPr>
              <a:t/>
            </a:r>
            <a:br>
              <a:rPr lang="tr-TR" sz="6000" dirty="0" smtClean="0">
                <a:latin typeface="Arial Black" pitchFamily="34" charset="0"/>
              </a:rPr>
            </a:br>
            <a:r>
              <a:rPr lang="tr-TR" sz="6000" dirty="0" smtClean="0">
                <a:latin typeface="Arial Black" pitchFamily="34" charset="0"/>
              </a:rPr>
              <a:t>BİZİ DİNLEDİĞİNİZ İÇİN</a:t>
            </a:r>
            <a:endParaRPr lang="tr-TR" sz="6000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25625"/>
            <a:ext cx="10028583" cy="2256045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6000" dirty="0" smtClean="0">
              <a:latin typeface="Arial Black" pitchFamily="34" charset="0"/>
            </a:endParaRPr>
          </a:p>
          <a:p>
            <a:pPr>
              <a:buNone/>
            </a:pPr>
            <a:r>
              <a:rPr lang="tr-TR" sz="6000" dirty="0" smtClean="0">
                <a:latin typeface="Arial Black" pitchFamily="34" charset="0"/>
              </a:rPr>
              <a:t>TEŞEKKÜR </a:t>
            </a:r>
            <a:r>
              <a:rPr lang="tr-TR" sz="6000" dirty="0" smtClean="0">
                <a:latin typeface="Arial Black" pitchFamily="34" charset="0"/>
              </a:rPr>
              <a:t>EDERİZ.</a:t>
            </a:r>
            <a:endParaRPr lang="tr-TR" sz="6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is">
      <a:majorFont>
        <a:latin typeface="Aptos Display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Özel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     BAĞIŞIKLIK SİSTEMİ </vt:lpstr>
      <vt:lpstr>Slayt 2</vt:lpstr>
      <vt:lpstr>Slayt 3</vt:lpstr>
      <vt:lpstr>A. Doğal bağışıklık: Vücudumuzun herhangi bir hastalık etkenine karşı doğuştan dirençli olmasıdır.  Savunmanın 1. ve 2. hattını oluşturan yapılar tarafından sağlanır.</vt:lpstr>
      <vt:lpstr>     1. Aktif bağışıklık: Hastalık etkeni mikroorganizmaların ya da mikroorganizmalara ait maddelerin vücuda girmesi durumunda vücudun bu antijenlere karşı B ve T lenfositleri ile savunma yapmasıdır. İki şekilde kazanılır. </vt:lpstr>
      <vt:lpstr>  BİZİ DİNLEDİĞİNİZ İÇİN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bahtişen ünal</dc:creator>
  <cp:lastModifiedBy>bahti</cp:lastModifiedBy>
  <cp:revision>22</cp:revision>
  <dcterms:created xsi:type="dcterms:W3CDTF">2024-02-07T03:56:25Z</dcterms:created>
  <dcterms:modified xsi:type="dcterms:W3CDTF">2024-02-11T17:31:54Z</dcterms:modified>
</cp:coreProperties>
</file>